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6" autoAdjust="0"/>
    <p:restoredTop sz="86420" autoAdjust="0"/>
  </p:normalViewPr>
  <p:slideViewPr>
    <p:cSldViewPr>
      <p:cViewPr varScale="1">
        <p:scale>
          <a:sx n="74" d="100"/>
          <a:sy n="74" d="100"/>
        </p:scale>
        <p:origin x="-216" y="30"/>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1BE8F-786E-45A8-AF8D-917ECBA366A4}"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BE8F-786E-45A8-AF8D-917ECBA366A4}"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BE8F-786E-45A8-AF8D-917ECBA366A4}"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BE8F-786E-45A8-AF8D-917ECBA366A4}"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1BE8F-786E-45A8-AF8D-917ECBA366A4}" type="datetimeFigureOut">
              <a:rPr lang="en-US" smtClean="0"/>
              <a:pPr/>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1BE8F-786E-45A8-AF8D-917ECBA366A4}"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1BE8F-786E-45A8-AF8D-917ECBA366A4}" type="datetimeFigureOut">
              <a:rPr lang="en-US" smtClean="0"/>
              <a:pPr/>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1BE8F-786E-45A8-AF8D-917ECBA366A4}" type="datetimeFigureOut">
              <a:rPr lang="en-US" smtClean="0"/>
              <a:pPr/>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1BE8F-786E-45A8-AF8D-917ECBA366A4}" type="datetimeFigureOut">
              <a:rPr lang="en-US" smtClean="0"/>
              <a:pPr/>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BE8F-786E-45A8-AF8D-917ECBA366A4}"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BE8F-786E-45A8-AF8D-917ECBA366A4}" type="datetimeFigureOut">
              <a:rPr lang="en-US" smtClean="0"/>
              <a:pPr/>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669BD3-CF7B-462E-A95F-9379487393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1BE8F-786E-45A8-AF8D-917ECBA366A4}" type="datetimeFigureOut">
              <a:rPr lang="en-US" smtClean="0"/>
              <a:pPr/>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69BD3-CF7B-462E-A95F-9379487393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graphicFrame>
        <p:nvGraphicFramePr>
          <p:cNvPr id="4" name="Table 3"/>
          <p:cNvGraphicFramePr>
            <a:graphicFrameLocks noGrp="1"/>
          </p:cNvGraphicFramePr>
          <p:nvPr/>
        </p:nvGraphicFramePr>
        <p:xfrm>
          <a:off x="1" y="0"/>
          <a:ext cx="9143999" cy="7043939"/>
        </p:xfrm>
        <a:graphic>
          <a:graphicData uri="http://schemas.openxmlformats.org/drawingml/2006/table">
            <a:tbl>
              <a:tblPr/>
              <a:tblGrid>
                <a:gridCol w="1640369"/>
                <a:gridCol w="1660511"/>
                <a:gridCol w="1962626"/>
                <a:gridCol w="2114055"/>
                <a:gridCol w="1766438"/>
              </a:tblGrid>
              <a:tr h="533400">
                <a:tc>
                  <a:txBody>
                    <a:bodyPr/>
                    <a:lstStyle/>
                    <a:p>
                      <a:pPr marL="0" marR="0" algn="ctr">
                        <a:spcBef>
                          <a:spcPts val="0"/>
                        </a:spcBef>
                        <a:spcAft>
                          <a:spcPts val="0"/>
                        </a:spcAft>
                      </a:pPr>
                      <a:r>
                        <a:rPr lang="en-US" sz="1800" dirty="0">
                          <a:latin typeface="Comic Sans MS"/>
                          <a:ea typeface="Times New Roman"/>
                          <a:cs typeface="Times New Roman"/>
                        </a:rPr>
                        <a:t>Event</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North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South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Effects / Significance</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Key Figures</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2115">
                <a:tc>
                  <a:txBody>
                    <a:bodyPr/>
                    <a:lstStyle/>
                    <a:p>
                      <a:pPr marL="0" marR="0">
                        <a:spcBef>
                          <a:spcPts val="0"/>
                        </a:spcBef>
                        <a:spcAft>
                          <a:spcPts val="0"/>
                        </a:spcAft>
                      </a:pPr>
                      <a:r>
                        <a:rPr lang="en-US" sz="1800" u="sng" dirty="0">
                          <a:latin typeface="Times New Roman"/>
                          <a:ea typeface="Times New Roman"/>
                          <a:cs typeface="Times New Roman"/>
                        </a:rPr>
                        <a:t>Tariff Disputes</a:t>
                      </a:r>
                      <a:r>
                        <a:rPr lang="en-US" sz="1800" dirty="0">
                          <a:latin typeface="Times New Roman"/>
                          <a:ea typeface="Times New Roman"/>
                          <a:cs typeface="Times New Roman"/>
                        </a:rPr>
                        <a:t>  </a:t>
                      </a:r>
                      <a:r>
                        <a:rPr lang="en-US" sz="1800" i="1" dirty="0">
                          <a:latin typeface="Times New Roman"/>
                          <a:ea typeface="Times New Roman"/>
                          <a:cs typeface="Times New Roman"/>
                        </a:rPr>
                        <a:t>Compromise Tariff of 1833</a:t>
                      </a:r>
                      <a:endParaRPr lang="en-US" sz="1800" dirty="0">
                        <a:latin typeface="Times New Roman"/>
                        <a:ea typeface="Times New Roman"/>
                        <a:cs typeface="Times New Roman"/>
                      </a:endParaRPr>
                    </a:p>
                    <a:p>
                      <a:pPr marL="0" marR="0">
                        <a:spcBef>
                          <a:spcPts val="0"/>
                        </a:spcBef>
                        <a:spcAft>
                          <a:spcPts val="0"/>
                        </a:spcAft>
                      </a:pPr>
                      <a:r>
                        <a:rPr lang="en-US" sz="1800" i="1" dirty="0">
                          <a:latin typeface="Times New Roman"/>
                          <a:ea typeface="Times New Roman"/>
                          <a:cs typeface="Times New Roman"/>
                        </a:rPr>
                        <a:t>Nullification Crisis</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127">
                <a:tc>
                  <a:txBody>
                    <a:bodyPr/>
                    <a:lstStyle/>
                    <a:p>
                      <a:pPr marL="0" marR="0">
                        <a:spcBef>
                          <a:spcPts val="0"/>
                        </a:spcBef>
                        <a:spcAft>
                          <a:spcPts val="0"/>
                        </a:spcAft>
                      </a:pPr>
                      <a:r>
                        <a:rPr lang="en-US" sz="1800">
                          <a:latin typeface="Times New Roman"/>
                          <a:ea typeface="Times New Roman"/>
                          <a:cs typeface="Times New Roman"/>
                        </a:rPr>
                        <a:t>Missouri Compromise of 1820</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omic Sans MS"/>
                          <a:ea typeface="Times New Roman"/>
                          <a:cs typeface="Times New Roman"/>
                        </a:rPr>
                        <a:t>Pg 460</a:t>
                      </a: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Pg 460-461</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Banned slavery north of 36 30 line except for MO</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Henry Clay</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160">
                <a:tc>
                  <a:txBody>
                    <a:bodyPr/>
                    <a:lstStyle/>
                    <a:p>
                      <a:pPr marL="0" marR="0">
                        <a:spcBef>
                          <a:spcPts val="0"/>
                        </a:spcBef>
                        <a:spcAft>
                          <a:spcPts val="0"/>
                        </a:spcAft>
                      </a:pPr>
                      <a:r>
                        <a:rPr lang="en-US" sz="1800">
                          <a:latin typeface="Times New Roman"/>
                          <a:ea typeface="Times New Roman"/>
                          <a:cs typeface="Times New Roman"/>
                        </a:rPr>
                        <a:t>State’s Rights</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Lincoln</a:t>
                      </a:r>
                    </a:p>
                    <a:p>
                      <a:pPr marL="0" marR="0">
                        <a:spcBef>
                          <a:spcPts val="0"/>
                        </a:spcBef>
                        <a:spcAft>
                          <a:spcPts val="0"/>
                        </a:spcAft>
                      </a:pPr>
                      <a:r>
                        <a:rPr lang="en-US" sz="1800" dirty="0" smtClean="0">
                          <a:latin typeface="Comic Sans MS"/>
                          <a:ea typeface="Times New Roman"/>
                          <a:cs typeface="Times New Roman"/>
                        </a:rPr>
                        <a:t>Jefferson Davis</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737">
                <a:tc>
                  <a:txBody>
                    <a:bodyPr/>
                    <a:lstStyle/>
                    <a:p>
                      <a:pPr marL="0" marR="0">
                        <a:spcBef>
                          <a:spcPts val="0"/>
                        </a:spcBef>
                        <a:spcAft>
                          <a:spcPts val="0"/>
                        </a:spcAft>
                      </a:pPr>
                      <a:r>
                        <a:rPr lang="en-US" sz="1800" dirty="0">
                          <a:latin typeface="Times New Roman"/>
                          <a:ea typeface="Times New Roman"/>
                          <a:cs typeface="Times New Roman"/>
                        </a:rPr>
                        <a:t>Wilmot Proviso 1846</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92">
                <a:tc>
                  <a:txBody>
                    <a:bodyPr/>
                    <a:lstStyle/>
                    <a:p>
                      <a:pPr marL="0" marR="0">
                        <a:spcBef>
                          <a:spcPts val="0"/>
                        </a:spcBef>
                        <a:spcAft>
                          <a:spcPts val="0"/>
                        </a:spcAft>
                      </a:pPr>
                      <a:r>
                        <a:rPr lang="en-US" sz="1800" dirty="0">
                          <a:latin typeface="Times New Roman"/>
                          <a:ea typeface="Times New Roman"/>
                          <a:cs typeface="Times New Roman"/>
                        </a:rPr>
                        <a:t>Compromise of 1850</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indent="-342900">
                        <a:spcBef>
                          <a:spcPts val="0"/>
                        </a:spcBef>
                        <a:spcAft>
                          <a:spcPts val="0"/>
                        </a:spcAft>
                        <a:buAutoNum type="arabicPeriod"/>
                      </a:pPr>
                      <a:r>
                        <a:rPr lang="en-US" sz="1200" dirty="0" smtClean="0">
                          <a:latin typeface="Comic Sans MS"/>
                          <a:ea typeface="Times New Roman"/>
                          <a:cs typeface="Times New Roman"/>
                        </a:rPr>
                        <a:t>Banned slave trade in Washington</a:t>
                      </a:r>
                    </a:p>
                    <a:p>
                      <a:pPr marL="342900" marR="0" indent="-342900">
                        <a:spcBef>
                          <a:spcPts val="0"/>
                        </a:spcBef>
                        <a:spcAft>
                          <a:spcPts val="0"/>
                        </a:spcAft>
                        <a:buAutoNum type="arabicPeriod"/>
                      </a:pPr>
                      <a:r>
                        <a:rPr lang="en-US" sz="1200" dirty="0" smtClean="0">
                          <a:latin typeface="Comic Sans MS"/>
                          <a:ea typeface="Times New Roman"/>
                          <a:cs typeface="Times New Roman"/>
                        </a:rPr>
                        <a:t>California Admitted as free state</a:t>
                      </a:r>
                    </a:p>
                    <a:p>
                      <a:pPr marL="342900" marR="0" indent="-342900">
                        <a:spcBef>
                          <a:spcPts val="0"/>
                        </a:spcBef>
                        <a:spcAft>
                          <a:spcPts val="0"/>
                        </a:spcAft>
                        <a:buAutoNum type="arabicPeriod"/>
                      </a:pPr>
                      <a:endParaRPr lang="en-US" sz="12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smtClean="0">
                          <a:latin typeface="Comic Sans MS"/>
                          <a:ea typeface="Times New Roman"/>
                          <a:cs typeface="Times New Roman"/>
                        </a:rPr>
                        <a:t>New Mexico and Utah vote on slavery</a:t>
                      </a:r>
                    </a:p>
                    <a:p>
                      <a:pPr marL="0" marR="0">
                        <a:spcBef>
                          <a:spcPts val="0"/>
                        </a:spcBef>
                        <a:spcAft>
                          <a:spcPts val="0"/>
                        </a:spcAft>
                      </a:pPr>
                      <a:r>
                        <a:rPr lang="en-US" sz="1200" dirty="0" smtClean="0">
                          <a:latin typeface="Comic Sans MS"/>
                          <a:ea typeface="Times New Roman"/>
                          <a:cs typeface="Times New Roman"/>
                        </a:rPr>
                        <a:t>-Fugitive slave law</a:t>
                      </a:r>
                      <a:endParaRPr lang="en-US" sz="12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omic Sans MS"/>
                          <a:ea typeface="Times New Roman"/>
                          <a:cs typeface="Times New Roman"/>
                        </a:rPr>
                        <a:t>Consisted of 5 parts:</a:t>
                      </a:r>
                      <a:endParaRPr lang="en-US" sz="16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Henry</a:t>
                      </a:r>
                      <a:r>
                        <a:rPr lang="en-US" sz="1800" baseline="0" dirty="0" smtClean="0">
                          <a:latin typeface="Comic Sans MS"/>
                          <a:ea typeface="Times New Roman"/>
                          <a:cs typeface="Times New Roman"/>
                        </a:rPr>
                        <a:t> Clay</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600200" y="685800"/>
            <a:ext cx="1752600" cy="1754326"/>
          </a:xfrm>
          <a:prstGeom prst="rect">
            <a:avLst/>
          </a:prstGeom>
          <a:noFill/>
        </p:spPr>
        <p:txBody>
          <a:bodyPr wrap="square" rtlCol="0">
            <a:spAutoFit/>
          </a:bodyPr>
          <a:lstStyle/>
          <a:p>
            <a:r>
              <a:rPr lang="en-US" dirty="0">
                <a:solidFill>
                  <a:srgbClr val="FF0000"/>
                </a:solidFill>
              </a:rPr>
              <a:t>wanted high tariffs to protect manufacturing against foreign markets.</a:t>
            </a:r>
            <a:endParaRPr lang="en-US" dirty="0">
              <a:solidFill>
                <a:srgbClr val="FF0000"/>
              </a:solidFill>
              <a:latin typeface="Comic Sans MS"/>
              <a:ea typeface="Times New Roman"/>
              <a:cs typeface="Times New Roman"/>
            </a:endParaRPr>
          </a:p>
          <a:p>
            <a:endParaRPr lang="en-US" dirty="0"/>
          </a:p>
        </p:txBody>
      </p:sp>
      <p:sp>
        <p:nvSpPr>
          <p:cNvPr id="8" name="TextBox 7"/>
          <p:cNvSpPr txBox="1"/>
          <p:nvPr/>
        </p:nvSpPr>
        <p:spPr>
          <a:xfrm>
            <a:off x="3505200" y="914400"/>
            <a:ext cx="1524000" cy="923330"/>
          </a:xfrm>
          <a:prstGeom prst="rect">
            <a:avLst/>
          </a:prstGeom>
          <a:noFill/>
        </p:spPr>
        <p:txBody>
          <a:bodyPr wrap="square" rtlCol="0">
            <a:spAutoFit/>
          </a:bodyPr>
          <a:lstStyle/>
          <a:p>
            <a:r>
              <a:rPr lang="en-US" dirty="0">
                <a:solidFill>
                  <a:srgbClr val="FF0000"/>
                </a:solidFill>
              </a:rPr>
              <a:t>wanted low tariffs</a:t>
            </a:r>
            <a:endParaRPr lang="en-US" dirty="0">
              <a:solidFill>
                <a:srgbClr val="FF0000"/>
              </a:solidFill>
              <a:latin typeface="Comic Sans MS"/>
              <a:ea typeface="Times New Roman"/>
              <a:cs typeface="Times New Roman"/>
            </a:endParaRPr>
          </a:p>
          <a:p>
            <a:endParaRPr lang="en-US" dirty="0"/>
          </a:p>
        </p:txBody>
      </p:sp>
      <p:sp>
        <p:nvSpPr>
          <p:cNvPr id="9" name="TextBox 8"/>
          <p:cNvSpPr txBox="1"/>
          <p:nvPr/>
        </p:nvSpPr>
        <p:spPr>
          <a:xfrm>
            <a:off x="7467600" y="533400"/>
            <a:ext cx="1447800" cy="2092881"/>
          </a:xfrm>
          <a:prstGeom prst="rect">
            <a:avLst/>
          </a:prstGeom>
          <a:noFill/>
        </p:spPr>
        <p:txBody>
          <a:bodyPr wrap="square" rtlCol="0">
            <a:spAutoFit/>
          </a:bodyPr>
          <a:lstStyle/>
          <a:p>
            <a:r>
              <a:rPr lang="en-US" sz="1600" dirty="0">
                <a:solidFill>
                  <a:srgbClr val="FF0000"/>
                </a:solidFill>
                <a:latin typeface="Comic Sans MS"/>
                <a:ea typeface="Times New Roman"/>
                <a:cs typeface="Times New Roman"/>
              </a:rPr>
              <a:t>Andrew Jackson</a:t>
            </a:r>
          </a:p>
          <a:p>
            <a:endParaRPr lang="en-US" sz="1600" dirty="0">
              <a:solidFill>
                <a:srgbClr val="FF0000"/>
              </a:solidFill>
              <a:latin typeface="Comic Sans MS"/>
              <a:ea typeface="Times New Roman"/>
              <a:cs typeface="Times New Roman"/>
            </a:endParaRPr>
          </a:p>
          <a:p>
            <a:r>
              <a:rPr lang="en-US" sz="1600" dirty="0">
                <a:solidFill>
                  <a:srgbClr val="FF0000"/>
                </a:solidFill>
                <a:latin typeface="Comic Sans MS"/>
                <a:ea typeface="Times New Roman"/>
                <a:cs typeface="Times New Roman"/>
              </a:rPr>
              <a:t>John C Calhoun</a:t>
            </a:r>
          </a:p>
          <a:p>
            <a:r>
              <a:rPr lang="en-US" sz="1600" dirty="0">
                <a:solidFill>
                  <a:srgbClr val="FF0000"/>
                </a:solidFill>
                <a:latin typeface="Comic Sans MS"/>
                <a:ea typeface="Times New Roman"/>
                <a:cs typeface="Times New Roman"/>
              </a:rPr>
              <a:t>Daniel Webster</a:t>
            </a:r>
          </a:p>
          <a:p>
            <a:endParaRPr lang="en-US" dirty="0"/>
          </a:p>
        </p:txBody>
      </p:sp>
      <p:sp>
        <p:nvSpPr>
          <p:cNvPr id="10" name="TextBox 9"/>
          <p:cNvSpPr txBox="1"/>
          <p:nvPr/>
        </p:nvSpPr>
        <p:spPr>
          <a:xfrm>
            <a:off x="5334000" y="609600"/>
            <a:ext cx="1828800" cy="1877437"/>
          </a:xfrm>
          <a:prstGeom prst="rect">
            <a:avLst/>
          </a:prstGeom>
          <a:noFill/>
        </p:spPr>
        <p:txBody>
          <a:bodyPr wrap="square" rtlCol="0">
            <a:spAutoFit/>
          </a:bodyPr>
          <a:lstStyle/>
          <a:p>
            <a:r>
              <a:rPr lang="en-US" sz="1400" dirty="0">
                <a:solidFill>
                  <a:srgbClr val="FF0000"/>
                </a:solidFill>
                <a:latin typeface="Comic Sans MS"/>
                <a:ea typeface="Times New Roman"/>
                <a:cs typeface="Times New Roman"/>
              </a:rPr>
              <a:t>Nullification </a:t>
            </a:r>
            <a:r>
              <a:rPr lang="en-US" sz="1400" dirty="0" smtClean="0">
                <a:solidFill>
                  <a:srgbClr val="FF0000"/>
                </a:solidFill>
                <a:latin typeface="Comic Sans MS"/>
                <a:ea typeface="Times New Roman"/>
                <a:cs typeface="Times New Roman"/>
              </a:rPr>
              <a:t>Crisis. National </a:t>
            </a:r>
            <a:r>
              <a:rPr lang="en-US" sz="1400" dirty="0" err="1" smtClean="0">
                <a:solidFill>
                  <a:srgbClr val="FF0000"/>
                </a:solidFill>
                <a:latin typeface="Comic Sans MS"/>
                <a:ea typeface="Times New Roman"/>
                <a:cs typeface="Times New Roman"/>
              </a:rPr>
              <a:t>gov</a:t>
            </a:r>
            <a:r>
              <a:rPr lang="en-US" sz="1400" dirty="0" smtClean="0">
                <a:solidFill>
                  <a:srgbClr val="FF0000"/>
                </a:solidFill>
                <a:latin typeface="Comic Sans MS"/>
                <a:ea typeface="Times New Roman"/>
                <a:cs typeface="Times New Roman"/>
              </a:rPr>
              <a:t> would not let the south nullify the act. </a:t>
            </a:r>
            <a:endParaRPr lang="en-US" sz="1400" dirty="0">
              <a:solidFill>
                <a:srgbClr val="FF0000"/>
              </a:solidFill>
              <a:latin typeface="Comic Sans MS"/>
              <a:ea typeface="Times New Roman"/>
              <a:cs typeface="Times New Roman"/>
            </a:endParaRPr>
          </a:p>
          <a:p>
            <a:r>
              <a:rPr lang="en-US" sz="1400" dirty="0" smtClean="0">
                <a:solidFill>
                  <a:srgbClr val="FF0000"/>
                </a:solidFill>
                <a:latin typeface="Comic Sans MS"/>
                <a:ea typeface="Times New Roman"/>
                <a:cs typeface="Times New Roman"/>
              </a:rPr>
              <a:t> South Carolina threatened to secede. </a:t>
            </a:r>
            <a:endParaRPr lang="en-US" sz="1400" dirty="0">
              <a:solidFill>
                <a:srgbClr val="FF0000"/>
              </a:solidFill>
              <a:latin typeface="Comic Sans MS"/>
              <a:ea typeface="Times New Roman"/>
              <a:cs typeface="Times New Roman"/>
            </a:endParaRPr>
          </a:p>
          <a:p>
            <a:endParaRPr lang="en-US" dirty="0"/>
          </a:p>
        </p:txBody>
      </p:sp>
      <p:sp>
        <p:nvSpPr>
          <p:cNvPr id="11" name="TextBox 10"/>
          <p:cNvSpPr txBox="1"/>
          <p:nvPr/>
        </p:nvSpPr>
        <p:spPr>
          <a:xfrm>
            <a:off x="1676400" y="4648200"/>
            <a:ext cx="1600200" cy="1231106"/>
          </a:xfrm>
          <a:prstGeom prst="rect">
            <a:avLst/>
          </a:prstGeom>
          <a:noFill/>
        </p:spPr>
        <p:txBody>
          <a:bodyPr wrap="square" rtlCol="0">
            <a:spAutoFit/>
          </a:bodyPr>
          <a:lstStyle/>
          <a:p>
            <a:r>
              <a:rPr lang="en-US" sz="1400" dirty="0">
                <a:solidFill>
                  <a:srgbClr val="FF0000"/>
                </a:solidFill>
                <a:latin typeface="Comic Sans MS"/>
                <a:ea typeface="Times New Roman"/>
                <a:cs typeface="Times New Roman"/>
              </a:rPr>
              <a:t>Feared that the South would extend slavery into the West</a:t>
            </a:r>
          </a:p>
          <a:p>
            <a:endParaRPr lang="en-US" dirty="0"/>
          </a:p>
        </p:txBody>
      </p:sp>
      <p:sp>
        <p:nvSpPr>
          <p:cNvPr id="12" name="TextBox 11"/>
          <p:cNvSpPr txBox="1"/>
          <p:nvPr/>
        </p:nvSpPr>
        <p:spPr>
          <a:xfrm>
            <a:off x="3352800" y="4495800"/>
            <a:ext cx="1752600" cy="1354217"/>
          </a:xfrm>
          <a:prstGeom prst="rect">
            <a:avLst/>
          </a:prstGeom>
          <a:noFill/>
        </p:spPr>
        <p:txBody>
          <a:bodyPr wrap="square" rtlCol="0">
            <a:spAutoFit/>
          </a:bodyPr>
          <a:lstStyle/>
          <a:p>
            <a:r>
              <a:rPr lang="en-US" sz="1600" dirty="0">
                <a:solidFill>
                  <a:srgbClr val="FF0000"/>
                </a:solidFill>
                <a:latin typeface="Comic Sans MS"/>
                <a:ea typeface="Times New Roman"/>
                <a:cs typeface="Times New Roman"/>
              </a:rPr>
              <a:t>Believed slavery should be allowed in any territory</a:t>
            </a:r>
          </a:p>
          <a:p>
            <a:endParaRPr lang="en-US" dirty="0"/>
          </a:p>
        </p:txBody>
      </p:sp>
      <p:sp>
        <p:nvSpPr>
          <p:cNvPr id="13" name="TextBox 12"/>
          <p:cNvSpPr txBox="1"/>
          <p:nvPr/>
        </p:nvSpPr>
        <p:spPr>
          <a:xfrm>
            <a:off x="5334000" y="4495800"/>
            <a:ext cx="1828800" cy="1631216"/>
          </a:xfrm>
          <a:prstGeom prst="rect">
            <a:avLst/>
          </a:prstGeom>
          <a:noFill/>
        </p:spPr>
        <p:txBody>
          <a:bodyPr wrap="square" rtlCol="0">
            <a:spAutoFit/>
          </a:bodyPr>
          <a:lstStyle/>
          <a:p>
            <a:r>
              <a:rPr lang="en-US" sz="1600" dirty="0">
                <a:solidFill>
                  <a:srgbClr val="FF0000"/>
                </a:solidFill>
                <a:latin typeface="Comic Sans MS"/>
                <a:ea typeface="Times New Roman"/>
                <a:cs typeface="Times New Roman"/>
              </a:rPr>
              <a:t>Called for a law to ban slavery in any territories won from Mexico.</a:t>
            </a:r>
            <a:r>
              <a:rPr lang="en-US" dirty="0">
                <a:solidFill>
                  <a:srgbClr val="FF0000"/>
                </a:solidFill>
                <a:latin typeface="Comic Sans MS"/>
                <a:ea typeface="Times New Roman"/>
                <a:cs typeface="Times New Roman"/>
              </a:rPr>
              <a:t> </a:t>
            </a:r>
          </a:p>
          <a:p>
            <a:endParaRPr lang="en-US" dirty="0"/>
          </a:p>
        </p:txBody>
      </p:sp>
      <p:sp>
        <p:nvSpPr>
          <p:cNvPr id="14" name="TextBox 13"/>
          <p:cNvSpPr txBox="1"/>
          <p:nvPr/>
        </p:nvSpPr>
        <p:spPr>
          <a:xfrm>
            <a:off x="7467600" y="4648200"/>
            <a:ext cx="1676400" cy="1477328"/>
          </a:xfrm>
          <a:prstGeom prst="rect">
            <a:avLst/>
          </a:prstGeom>
          <a:noFill/>
        </p:spPr>
        <p:txBody>
          <a:bodyPr wrap="square" rtlCol="0">
            <a:spAutoFit/>
          </a:bodyPr>
          <a:lstStyle/>
          <a:p>
            <a:pPr fontAlgn="t"/>
            <a:r>
              <a:rPr lang="en-US" dirty="0" smtClean="0">
                <a:solidFill>
                  <a:srgbClr val="FF0000"/>
                </a:solidFill>
              </a:rPr>
              <a:t>David </a:t>
            </a:r>
            <a:r>
              <a:rPr lang="en-US" dirty="0">
                <a:solidFill>
                  <a:srgbClr val="FF0000"/>
                </a:solidFill>
              </a:rPr>
              <a:t>Wilmot, a member of Congress from Pennsylvania</a:t>
            </a:r>
          </a:p>
          <a:p>
            <a:endParaRPr lang="en-US" dirty="0"/>
          </a:p>
        </p:txBody>
      </p:sp>
      <p:sp>
        <p:nvSpPr>
          <p:cNvPr id="16" name="TextBox 15"/>
          <p:cNvSpPr txBox="1"/>
          <p:nvPr/>
        </p:nvSpPr>
        <p:spPr>
          <a:xfrm>
            <a:off x="3352800" y="3505200"/>
            <a:ext cx="1752600" cy="858697"/>
          </a:xfrm>
          <a:prstGeom prst="rect">
            <a:avLst/>
          </a:prstGeom>
          <a:noFill/>
        </p:spPr>
        <p:txBody>
          <a:bodyPr wrap="square" rtlCol="0">
            <a:spAutoFit/>
          </a:bodyPr>
          <a:lstStyle/>
          <a:p>
            <a:pPr>
              <a:lnSpc>
                <a:spcPct val="90000"/>
              </a:lnSpc>
            </a:pPr>
            <a:r>
              <a:rPr lang="en-US" sz="1400" b="1" dirty="0" smtClean="0">
                <a:solidFill>
                  <a:srgbClr val="0070C0"/>
                </a:solidFill>
              </a:rPr>
              <a:t>for State Sovereignty State govt. should have more power</a:t>
            </a:r>
          </a:p>
          <a:p>
            <a:endParaRPr lang="en-US" sz="1200" b="1" dirty="0"/>
          </a:p>
        </p:txBody>
      </p:sp>
      <p:sp>
        <p:nvSpPr>
          <p:cNvPr id="17" name="TextBox 16"/>
          <p:cNvSpPr txBox="1"/>
          <p:nvPr/>
        </p:nvSpPr>
        <p:spPr>
          <a:xfrm>
            <a:off x="1676400" y="3505200"/>
            <a:ext cx="1600200" cy="1144929"/>
          </a:xfrm>
          <a:prstGeom prst="rect">
            <a:avLst/>
          </a:prstGeom>
          <a:noFill/>
        </p:spPr>
        <p:txBody>
          <a:bodyPr wrap="square" rtlCol="0">
            <a:spAutoFit/>
          </a:bodyPr>
          <a:lstStyle/>
          <a:p>
            <a:pPr lvl="1">
              <a:lnSpc>
                <a:spcPct val="90000"/>
              </a:lnSpc>
            </a:pPr>
            <a:r>
              <a:rPr lang="en-US" sz="1400" b="1" dirty="0" smtClean="0">
                <a:solidFill>
                  <a:srgbClr val="0070C0"/>
                </a:solidFill>
              </a:rPr>
              <a:t>National govt. should have more power</a:t>
            </a:r>
          </a:p>
          <a:p>
            <a:endParaRPr lang="en-US" dirty="0"/>
          </a:p>
        </p:txBody>
      </p:sp>
      <p:sp>
        <p:nvSpPr>
          <p:cNvPr id="18" name="TextBox 17"/>
          <p:cNvSpPr txBox="1"/>
          <p:nvPr/>
        </p:nvSpPr>
        <p:spPr>
          <a:xfrm>
            <a:off x="1752600" y="2578894"/>
            <a:ext cx="1676400" cy="1231106"/>
          </a:xfrm>
          <a:prstGeom prst="rect">
            <a:avLst/>
          </a:prstGeom>
          <a:noFill/>
        </p:spPr>
        <p:txBody>
          <a:bodyPr wrap="square" rtlCol="0">
            <a:spAutoFit/>
          </a:bodyPr>
          <a:lstStyle/>
          <a:p>
            <a:r>
              <a:rPr lang="en-US" sz="1400" dirty="0" smtClean="0">
                <a:solidFill>
                  <a:srgbClr val="FF0000"/>
                </a:solidFill>
              </a:rPr>
              <a:t>Agreed only because Maine was admitted as a free state</a:t>
            </a:r>
            <a:endParaRPr lang="en-US" sz="1400" dirty="0">
              <a:solidFill>
                <a:srgbClr val="FF0000"/>
              </a:solidFill>
              <a:latin typeface="Comic Sans MS"/>
              <a:ea typeface="Times New Roman"/>
              <a:cs typeface="Times New Roman"/>
            </a:endParaRPr>
          </a:p>
          <a:p>
            <a:endParaRPr lang="en-US" dirty="0"/>
          </a:p>
        </p:txBody>
      </p:sp>
      <p:sp>
        <p:nvSpPr>
          <p:cNvPr id="19" name="TextBox 18"/>
          <p:cNvSpPr txBox="1"/>
          <p:nvPr/>
        </p:nvSpPr>
        <p:spPr>
          <a:xfrm>
            <a:off x="3429000" y="2667000"/>
            <a:ext cx="1676400" cy="1231106"/>
          </a:xfrm>
          <a:prstGeom prst="rect">
            <a:avLst/>
          </a:prstGeom>
          <a:noFill/>
        </p:spPr>
        <p:txBody>
          <a:bodyPr wrap="square" rtlCol="0">
            <a:spAutoFit/>
          </a:bodyPr>
          <a:lstStyle/>
          <a:p>
            <a:r>
              <a:rPr lang="en-US" sz="1400" dirty="0" smtClean="0">
                <a:solidFill>
                  <a:srgbClr val="FF0000"/>
                </a:solidFill>
              </a:rPr>
              <a:t>Agreed because Missouri was admitted as a slave state. </a:t>
            </a:r>
            <a:endParaRPr lang="en-US" sz="1400" dirty="0">
              <a:solidFill>
                <a:srgbClr val="FF0000"/>
              </a:solidFill>
              <a:latin typeface="Comic Sans MS"/>
              <a:ea typeface="Times New Roman"/>
              <a:cs typeface="Times New Roman"/>
            </a:endParaRPr>
          </a:p>
          <a:p>
            <a:endParaRPr lang="en-US" dirty="0"/>
          </a:p>
        </p:txBody>
      </p:sp>
      <p:sp>
        <p:nvSpPr>
          <p:cNvPr id="20" name="TextBox 19"/>
          <p:cNvSpPr txBox="1"/>
          <p:nvPr/>
        </p:nvSpPr>
        <p:spPr>
          <a:xfrm>
            <a:off x="5257800" y="3505200"/>
            <a:ext cx="2057400" cy="1246495"/>
          </a:xfrm>
          <a:prstGeom prst="rect">
            <a:avLst/>
          </a:prstGeom>
          <a:noFill/>
        </p:spPr>
        <p:txBody>
          <a:bodyPr wrap="square" rtlCol="0">
            <a:spAutoFit/>
          </a:bodyPr>
          <a:lstStyle/>
          <a:p>
            <a:pPr>
              <a:lnSpc>
                <a:spcPct val="90000"/>
              </a:lnSpc>
            </a:pPr>
            <a:r>
              <a:rPr lang="en-US" sz="1400" b="1" dirty="0" smtClean="0">
                <a:solidFill>
                  <a:srgbClr val="0070C0"/>
                </a:solidFill>
              </a:rPr>
              <a:t>State sovereignty proved to be weak in the South during the war because it limited authority of the central government</a:t>
            </a:r>
          </a:p>
          <a:p>
            <a:endParaRPr lang="en-US" sz="1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blinds(horizontal)">
                                      <p:cBhvr>
                                        <p:cTn id="52" dur="500"/>
                                        <p:tgtEl>
                                          <p:spTgt spid="2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ox(in)">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ox(in)">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box(in)">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linds(horizontal)">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0">
                                            <p:txEl>
                                              <p:pRg st="0" end="0"/>
                                            </p:txEl>
                                          </p:spTgt>
                                        </p:tgtEl>
                                        <p:attrNameLst>
                                          <p:attrName>style.visibility</p:attrName>
                                        </p:attrNameLst>
                                      </p:cBhvr>
                                      <p:to>
                                        <p:strVal val="visible"/>
                                      </p:to>
                                    </p:set>
                                    <p:animEffect transition="in" filter="blinds(horizontal)">
                                      <p:cBhvr>
                                        <p:cTn id="82"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14" grpId="0"/>
      <p:bldP spid="16" grpId="0"/>
      <p:bldP spid="17" grpId="0"/>
      <p:bldP spid="18" grpId="0"/>
      <p:bldP spid="19" grpId="0"/>
      <p:bldP spid="2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 y="-211457"/>
          <a:ext cx="8763000" cy="7218327"/>
        </p:xfrm>
        <a:graphic>
          <a:graphicData uri="http://schemas.openxmlformats.org/drawingml/2006/table">
            <a:tbl>
              <a:tblPr/>
              <a:tblGrid>
                <a:gridCol w="1593998"/>
                <a:gridCol w="1593998"/>
                <a:gridCol w="1613569"/>
                <a:gridCol w="1907142"/>
                <a:gridCol w="2054293"/>
              </a:tblGrid>
              <a:tr h="488602">
                <a:tc>
                  <a:txBody>
                    <a:bodyPr/>
                    <a:lstStyle/>
                    <a:p>
                      <a:pPr marL="0" marR="0" algn="ctr">
                        <a:spcBef>
                          <a:spcPts val="0"/>
                        </a:spcBef>
                        <a:spcAft>
                          <a:spcPts val="0"/>
                        </a:spcAft>
                      </a:pPr>
                      <a:r>
                        <a:rPr lang="en-US" sz="1800" dirty="0">
                          <a:latin typeface="Comic Sans MS"/>
                          <a:ea typeface="Times New Roman"/>
                          <a:cs typeface="Times New Roman"/>
                        </a:rPr>
                        <a:t>Event</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North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South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Effects / Significance</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Key Figures</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6324">
                <a:tc>
                  <a:txBody>
                    <a:bodyPr/>
                    <a:lstStyle/>
                    <a:p>
                      <a:pPr marL="0" marR="0">
                        <a:spcBef>
                          <a:spcPts val="0"/>
                        </a:spcBef>
                        <a:spcAft>
                          <a:spcPts val="0"/>
                        </a:spcAft>
                      </a:pPr>
                      <a:r>
                        <a:rPr lang="en-US" sz="1800" dirty="0">
                          <a:latin typeface="Times New Roman"/>
                          <a:ea typeface="Times New Roman"/>
                          <a:cs typeface="Times New Roman"/>
                        </a:rPr>
                        <a:t>Fugitive Slave Law, 1850</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cs typeface="Times New Roman"/>
                        </a:rPr>
                        <a:t>Pg. 465</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        Abolitionists             </a:t>
                      </a:r>
                    </a:p>
                    <a:p>
                      <a:pPr marL="0" marR="0">
                        <a:spcBef>
                          <a:spcPts val="0"/>
                        </a:spcBef>
                        <a:spcAft>
                          <a:spcPts val="0"/>
                        </a:spcAft>
                      </a:pPr>
                      <a:r>
                        <a:rPr lang="en-US" sz="1800" dirty="0" smtClean="0">
                          <a:latin typeface="Comic Sans MS"/>
                          <a:ea typeface="Times New Roman"/>
                          <a:cs typeface="Times New Roman"/>
                        </a:rPr>
                        <a:t>        Slave owners</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7376">
                <a:tc>
                  <a:txBody>
                    <a:bodyPr/>
                    <a:lstStyle/>
                    <a:p>
                      <a:pPr marL="0" marR="0">
                        <a:spcBef>
                          <a:spcPts val="0"/>
                        </a:spcBef>
                        <a:spcAft>
                          <a:spcPts val="0"/>
                        </a:spcAft>
                      </a:pPr>
                      <a:r>
                        <a:rPr lang="en-US" sz="1800" dirty="0">
                          <a:latin typeface="Times New Roman"/>
                          <a:ea typeface="Times New Roman"/>
                          <a:cs typeface="Times New Roman"/>
                        </a:rPr>
                        <a:t>John Brown’s Raid</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0070C0"/>
                        </a:solidFill>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448">
                <a:tc>
                  <a:txBody>
                    <a:bodyPr/>
                    <a:lstStyle/>
                    <a:p>
                      <a:pPr marL="0" marR="0">
                        <a:spcBef>
                          <a:spcPts val="0"/>
                        </a:spcBef>
                        <a:spcAft>
                          <a:spcPts val="0"/>
                        </a:spcAft>
                      </a:pPr>
                      <a:r>
                        <a:rPr lang="en-US" sz="1800" u="sng">
                          <a:latin typeface="Times New Roman"/>
                          <a:ea typeface="Times New Roman"/>
                          <a:cs typeface="Times New Roman"/>
                        </a:rPr>
                        <a:t>Uncle Tom’s Cabin</a:t>
                      </a:r>
                      <a:r>
                        <a:rPr lang="en-US" sz="1800">
                          <a:latin typeface="Times New Roman"/>
                          <a:ea typeface="Times New Roman"/>
                          <a:cs typeface="Times New Roman"/>
                        </a:rPr>
                        <a:t> by Harriet Beecher Stowe</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cs typeface="Times New Roman"/>
                        </a:rPr>
                        <a:t>Pg</a:t>
                      </a:r>
                      <a:r>
                        <a:rPr lang="en-US" sz="1800" baseline="0" dirty="0" smtClean="0">
                          <a:latin typeface="Times New Roman"/>
                          <a:ea typeface="Times New Roman"/>
                          <a:cs typeface="Times New Roman"/>
                        </a:rPr>
                        <a:t> 466 and 467</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Times New Roman"/>
                          <a:cs typeface="Times New Roman"/>
                        </a:rPr>
                        <a:t>Pg</a:t>
                      </a:r>
                      <a:r>
                        <a:rPr lang="en-US" sz="1800" baseline="0" dirty="0" smtClean="0">
                          <a:latin typeface="Times New Roman"/>
                          <a:ea typeface="Times New Roman"/>
                          <a:cs typeface="Times New Roman"/>
                        </a:rPr>
                        <a:t> 466 and 467</a:t>
                      </a:r>
                      <a:endParaRPr lang="en-US" sz="1800" dirty="0" smtClean="0">
                        <a:latin typeface="Times New Roman"/>
                        <a:ea typeface="Times New Roman"/>
                        <a:cs typeface="Times New Roman"/>
                      </a:endParaRPr>
                    </a:p>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latin typeface="Times New Roman"/>
                        <a:ea typeface="Times New Roman"/>
                        <a:cs typeface="Times New Roman"/>
                      </a:endParaRPr>
                    </a:p>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a:ea typeface="Times New Roman"/>
                          <a:cs typeface="Times New Roman"/>
                        </a:rPr>
                        <a:t>Pg</a:t>
                      </a:r>
                      <a:r>
                        <a:rPr lang="en-US" sz="1800" baseline="0" dirty="0" smtClean="0">
                          <a:latin typeface="Times New Roman"/>
                          <a:ea typeface="Times New Roman"/>
                          <a:cs typeface="Times New Roman"/>
                        </a:rPr>
                        <a:t> 466 and 467</a:t>
                      </a:r>
                      <a:endParaRPr lang="en-US" sz="1800" dirty="0" smtClean="0">
                        <a:latin typeface="Times New Roman"/>
                        <a:ea typeface="Times New Roman"/>
                        <a:cs typeface="Times New Roman"/>
                      </a:endParaRPr>
                    </a:p>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707">
                <a:tc>
                  <a:txBody>
                    <a:bodyPr/>
                    <a:lstStyle/>
                    <a:p>
                      <a:pPr marL="0" marR="0">
                        <a:spcBef>
                          <a:spcPts val="0"/>
                        </a:spcBef>
                        <a:spcAft>
                          <a:spcPts val="0"/>
                        </a:spcAft>
                      </a:pPr>
                      <a:r>
                        <a:rPr lang="en-US" sz="1800" dirty="0" smtClean="0">
                          <a:latin typeface="Times New Roman"/>
                          <a:ea typeface="Times New Roman"/>
                          <a:cs typeface="Times New Roman"/>
                        </a:rPr>
                        <a:t>Kansas- Nebraska  </a:t>
                      </a:r>
                      <a:r>
                        <a:rPr lang="en-US" sz="1800" dirty="0">
                          <a:latin typeface="Times New Roman"/>
                          <a:ea typeface="Times New Roman"/>
                          <a:cs typeface="Times New Roman"/>
                        </a:rPr>
                        <a:t>Act 1854</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John Brown</a:t>
                      </a:r>
                    </a:p>
                    <a:p>
                      <a:pPr marL="0" marR="0">
                        <a:spcBef>
                          <a:spcPts val="0"/>
                        </a:spcBef>
                        <a:spcAft>
                          <a:spcPts val="0"/>
                        </a:spcAft>
                      </a:pPr>
                      <a:r>
                        <a:rPr lang="en-US" sz="1800" dirty="0" smtClean="0">
                          <a:latin typeface="Comic Sans MS"/>
                          <a:ea typeface="Times New Roman"/>
                          <a:cs typeface="Times New Roman"/>
                        </a:rPr>
                        <a:t>Border</a:t>
                      </a:r>
                      <a:r>
                        <a:rPr lang="en-US" sz="1800" baseline="0" dirty="0" smtClean="0">
                          <a:latin typeface="Comic Sans MS"/>
                          <a:ea typeface="Times New Roman"/>
                          <a:cs typeface="Times New Roman"/>
                        </a:rPr>
                        <a:t> Ruffians</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600200" y="2133600"/>
            <a:ext cx="1447800" cy="1200329"/>
          </a:xfrm>
          <a:prstGeom prst="rect">
            <a:avLst/>
          </a:prstGeom>
          <a:noFill/>
        </p:spPr>
        <p:txBody>
          <a:bodyPr wrap="square" rtlCol="0">
            <a:spAutoFit/>
          </a:bodyPr>
          <a:lstStyle/>
          <a:p>
            <a:r>
              <a:rPr lang="en-US" dirty="0">
                <a:solidFill>
                  <a:srgbClr val="0070C0"/>
                </a:solidFill>
                <a:latin typeface="Times New Roman"/>
                <a:ea typeface="Times New Roman"/>
                <a:cs typeface="Times New Roman"/>
              </a:rPr>
              <a:t>Saw Brown as a hero and martyr </a:t>
            </a:r>
          </a:p>
          <a:p>
            <a:endParaRPr lang="en-US" dirty="0"/>
          </a:p>
        </p:txBody>
      </p:sp>
      <p:sp>
        <p:nvSpPr>
          <p:cNvPr id="6" name="TextBox 5"/>
          <p:cNvSpPr txBox="1"/>
          <p:nvPr/>
        </p:nvSpPr>
        <p:spPr>
          <a:xfrm>
            <a:off x="3200400" y="2514600"/>
            <a:ext cx="1447800" cy="923330"/>
          </a:xfrm>
          <a:prstGeom prst="rect">
            <a:avLst/>
          </a:prstGeom>
          <a:noFill/>
        </p:spPr>
        <p:txBody>
          <a:bodyPr wrap="square" rtlCol="0">
            <a:spAutoFit/>
          </a:bodyPr>
          <a:lstStyle/>
          <a:p>
            <a:r>
              <a:rPr lang="en-US" dirty="0" smtClean="0">
                <a:solidFill>
                  <a:srgbClr val="0070C0"/>
                </a:solidFill>
                <a:latin typeface="Times New Roman"/>
                <a:ea typeface="Times New Roman"/>
                <a:cs typeface="Times New Roman"/>
              </a:rPr>
              <a:t>Viewed as terrorist act</a:t>
            </a:r>
            <a:endParaRPr lang="en-US" dirty="0">
              <a:solidFill>
                <a:srgbClr val="0070C0"/>
              </a:solidFill>
              <a:latin typeface="Times New Roman"/>
              <a:ea typeface="Times New Roman"/>
              <a:cs typeface="Times New Roman"/>
            </a:endParaRPr>
          </a:p>
          <a:p>
            <a:endParaRPr lang="en-US" dirty="0"/>
          </a:p>
        </p:txBody>
      </p:sp>
      <p:sp>
        <p:nvSpPr>
          <p:cNvPr id="7" name="TextBox 6"/>
          <p:cNvSpPr txBox="1"/>
          <p:nvPr/>
        </p:nvSpPr>
        <p:spPr>
          <a:xfrm>
            <a:off x="4800600" y="1600200"/>
            <a:ext cx="2133600" cy="2523768"/>
          </a:xfrm>
          <a:prstGeom prst="rect">
            <a:avLst/>
          </a:prstGeom>
          <a:noFill/>
        </p:spPr>
        <p:txBody>
          <a:bodyPr wrap="square" rtlCol="0">
            <a:spAutoFit/>
          </a:bodyPr>
          <a:lstStyle/>
          <a:p>
            <a:r>
              <a:rPr lang="en-US" sz="1400" dirty="0" smtClean="0">
                <a:solidFill>
                  <a:srgbClr val="0070C0"/>
                </a:solidFill>
                <a:latin typeface="Times New Roman"/>
                <a:ea typeface="Times New Roman"/>
                <a:cs typeface="Times New Roman"/>
              </a:rPr>
              <a:t>Led a raid on Harper’s Ferry, VA arsenal. Wanted to help slaves escape by giving them guns to attack their owners.  Failed attempt. South realized that the north will go through lengths to stop slavery, so they began putting together an army</a:t>
            </a:r>
          </a:p>
          <a:p>
            <a:endParaRPr lang="en-US" dirty="0"/>
          </a:p>
        </p:txBody>
      </p:sp>
      <p:sp>
        <p:nvSpPr>
          <p:cNvPr id="8" name="TextBox 7"/>
          <p:cNvSpPr txBox="1"/>
          <p:nvPr/>
        </p:nvSpPr>
        <p:spPr>
          <a:xfrm>
            <a:off x="6858000" y="2362200"/>
            <a:ext cx="1828800" cy="1015663"/>
          </a:xfrm>
          <a:prstGeom prst="rect">
            <a:avLst/>
          </a:prstGeom>
          <a:noFill/>
        </p:spPr>
        <p:txBody>
          <a:bodyPr wrap="square" rtlCol="0">
            <a:spAutoFit/>
          </a:bodyPr>
          <a:lstStyle/>
          <a:p>
            <a:r>
              <a:rPr lang="en-US" sz="1400" dirty="0" smtClean="0">
                <a:solidFill>
                  <a:srgbClr val="0070C0"/>
                </a:solidFill>
                <a:latin typeface="Times New Roman"/>
                <a:ea typeface="Times New Roman"/>
                <a:cs typeface="Times New Roman"/>
              </a:rPr>
              <a:t>John Brown</a:t>
            </a:r>
          </a:p>
          <a:p>
            <a:r>
              <a:rPr lang="en-US" sz="1400" dirty="0" smtClean="0">
                <a:solidFill>
                  <a:srgbClr val="0070C0"/>
                </a:solidFill>
                <a:latin typeface="Times New Roman"/>
                <a:ea typeface="Times New Roman"/>
                <a:cs typeface="Times New Roman"/>
              </a:rPr>
              <a:t>Robert E Lee</a:t>
            </a:r>
          </a:p>
          <a:p>
            <a:r>
              <a:rPr lang="en-US" sz="1400" dirty="0" smtClean="0">
                <a:solidFill>
                  <a:srgbClr val="0070C0"/>
                </a:solidFill>
                <a:latin typeface="Times New Roman"/>
                <a:ea typeface="Times New Roman"/>
                <a:cs typeface="Times New Roman"/>
              </a:rPr>
              <a:t>J.E.B. Stuart</a:t>
            </a:r>
            <a:endParaRPr lang="en-US" sz="1400" dirty="0">
              <a:solidFill>
                <a:srgbClr val="0070C0"/>
              </a:solidFill>
              <a:latin typeface="Times New Roman"/>
              <a:ea typeface="Times New Roman"/>
              <a:cs typeface="Times New Roman"/>
            </a:endParaRPr>
          </a:p>
          <a:p>
            <a:endParaRPr lang="en-US" dirty="0"/>
          </a:p>
        </p:txBody>
      </p:sp>
      <p:sp>
        <p:nvSpPr>
          <p:cNvPr id="10" name="TextBox 9"/>
          <p:cNvSpPr txBox="1"/>
          <p:nvPr/>
        </p:nvSpPr>
        <p:spPr>
          <a:xfrm>
            <a:off x="4800600" y="381000"/>
            <a:ext cx="2743200" cy="1600438"/>
          </a:xfrm>
          <a:prstGeom prst="rect">
            <a:avLst/>
          </a:prstGeom>
          <a:noFill/>
        </p:spPr>
        <p:txBody>
          <a:bodyPr wrap="square" rtlCol="0">
            <a:spAutoFit/>
          </a:bodyPr>
          <a:lstStyle/>
          <a:p>
            <a:r>
              <a:rPr lang="en-US" sz="1600" dirty="0" smtClean="0">
                <a:solidFill>
                  <a:srgbClr val="FF0000"/>
                </a:solidFill>
                <a:latin typeface="Comic Sans MS"/>
                <a:ea typeface="Times New Roman"/>
                <a:cs typeface="Times New Roman"/>
              </a:rPr>
              <a:t>Required all citizens</a:t>
            </a:r>
            <a:r>
              <a:rPr lang="en-US" sz="1600" baseline="0" dirty="0" smtClean="0">
                <a:solidFill>
                  <a:srgbClr val="FF0000"/>
                </a:solidFill>
                <a:latin typeface="Comic Sans MS"/>
                <a:ea typeface="Times New Roman"/>
                <a:cs typeface="Times New Roman"/>
              </a:rPr>
              <a:t> to help catch runaway slaves. People who let them escape would be fined $1,000</a:t>
            </a:r>
            <a:endParaRPr lang="en-US" sz="1600" dirty="0" smtClean="0">
              <a:solidFill>
                <a:srgbClr val="FF0000"/>
              </a:solidFill>
              <a:latin typeface="Comic Sans MS"/>
              <a:ea typeface="Times New Roman"/>
              <a:cs typeface="Times New Roman"/>
            </a:endParaRPr>
          </a:p>
          <a:p>
            <a:endParaRPr lang="en-US" dirty="0"/>
          </a:p>
        </p:txBody>
      </p:sp>
      <p:sp>
        <p:nvSpPr>
          <p:cNvPr id="11" name="TextBox 10"/>
          <p:cNvSpPr txBox="1"/>
          <p:nvPr/>
        </p:nvSpPr>
        <p:spPr>
          <a:xfrm>
            <a:off x="1600200" y="5196007"/>
            <a:ext cx="1600200" cy="1661993"/>
          </a:xfrm>
          <a:prstGeom prst="rect">
            <a:avLst/>
          </a:prstGeom>
          <a:noFill/>
        </p:spPr>
        <p:txBody>
          <a:bodyPr wrap="square" rtlCol="0">
            <a:spAutoFit/>
          </a:bodyPr>
          <a:lstStyle/>
          <a:p>
            <a:r>
              <a:rPr lang="en-US" sz="1400" dirty="0" smtClean="0">
                <a:solidFill>
                  <a:srgbClr val="0070C0"/>
                </a:solidFill>
                <a:latin typeface="Times New Roman"/>
                <a:ea typeface="Times New Roman"/>
                <a:cs typeface="Times New Roman"/>
              </a:rPr>
              <a:t>Outraged because the Missouri compromise already banned slavery north of the 36 30 line</a:t>
            </a:r>
            <a:endParaRPr lang="en-US" sz="1400" dirty="0">
              <a:solidFill>
                <a:srgbClr val="0070C0"/>
              </a:solidFill>
              <a:latin typeface="Times New Roman"/>
              <a:ea typeface="Times New Roman"/>
              <a:cs typeface="Times New Roman"/>
            </a:endParaRPr>
          </a:p>
          <a:p>
            <a:endParaRPr lang="en-US" dirty="0"/>
          </a:p>
        </p:txBody>
      </p:sp>
      <p:sp>
        <p:nvSpPr>
          <p:cNvPr id="12" name="TextBox 11"/>
          <p:cNvSpPr txBox="1"/>
          <p:nvPr/>
        </p:nvSpPr>
        <p:spPr>
          <a:xfrm>
            <a:off x="3352800" y="5257800"/>
            <a:ext cx="1600200" cy="1661993"/>
          </a:xfrm>
          <a:prstGeom prst="rect">
            <a:avLst/>
          </a:prstGeom>
          <a:noFill/>
        </p:spPr>
        <p:txBody>
          <a:bodyPr wrap="square" rtlCol="0">
            <a:spAutoFit/>
          </a:bodyPr>
          <a:lstStyle/>
          <a:p>
            <a:r>
              <a:rPr lang="en-US" sz="1400" dirty="0" smtClean="0">
                <a:latin typeface="Comic Sans MS"/>
                <a:ea typeface="Times New Roman"/>
                <a:cs typeface="Times New Roman"/>
              </a:rPr>
              <a:t>They were sure slave owners would move their slaves to Kansas</a:t>
            </a:r>
            <a:r>
              <a:rPr lang="en-US" sz="1400" baseline="0" dirty="0" smtClean="0">
                <a:latin typeface="Comic Sans MS"/>
                <a:ea typeface="Times New Roman"/>
                <a:cs typeface="Times New Roman"/>
              </a:rPr>
              <a:t> to vote for slavery.</a:t>
            </a:r>
            <a:endParaRPr lang="en-US" sz="1400" dirty="0" smtClean="0">
              <a:latin typeface="Comic Sans MS"/>
              <a:ea typeface="Times New Roman"/>
              <a:cs typeface="Times New Roman"/>
            </a:endParaRPr>
          </a:p>
          <a:p>
            <a:endParaRPr lang="en-US" dirty="0"/>
          </a:p>
        </p:txBody>
      </p:sp>
      <p:sp>
        <p:nvSpPr>
          <p:cNvPr id="13" name="TextBox 12"/>
          <p:cNvSpPr txBox="1"/>
          <p:nvPr/>
        </p:nvSpPr>
        <p:spPr>
          <a:xfrm>
            <a:off x="5105400" y="4826675"/>
            <a:ext cx="1524000" cy="2031325"/>
          </a:xfrm>
          <a:prstGeom prst="rect">
            <a:avLst/>
          </a:prstGeom>
          <a:noFill/>
        </p:spPr>
        <p:txBody>
          <a:bodyPr wrap="square" rtlCol="0">
            <a:spAutoFit/>
          </a:bodyPr>
          <a:lstStyle/>
          <a:p>
            <a:r>
              <a:rPr lang="en-US" sz="1400" dirty="0">
                <a:solidFill>
                  <a:srgbClr val="FF0000"/>
                </a:solidFill>
                <a:latin typeface="Comic Sans MS"/>
                <a:ea typeface="Times New Roman"/>
                <a:cs typeface="Times New Roman"/>
              </a:rPr>
              <a:t>Bleeding Kansas” many proslavery settlers and anti-slave settlers began to attack and kill each other. Mini- Civil War</a:t>
            </a:r>
            <a:endParaRPr lang="en-US" sz="1400" dirty="0">
              <a:solidFill>
                <a:srgbClr val="FF0000"/>
              </a:solidFill>
            </a:endParaRPr>
          </a:p>
        </p:txBody>
      </p:sp>
      <p:sp>
        <p:nvSpPr>
          <p:cNvPr id="14" name="TextBox 13"/>
          <p:cNvSpPr txBox="1"/>
          <p:nvPr/>
        </p:nvSpPr>
        <p:spPr>
          <a:xfrm>
            <a:off x="4724400" y="3810000"/>
            <a:ext cx="2590800" cy="1384995"/>
          </a:xfrm>
          <a:prstGeom prst="rect">
            <a:avLst/>
          </a:prstGeom>
          <a:noFill/>
        </p:spPr>
        <p:txBody>
          <a:bodyPr wrap="square" rtlCol="0">
            <a:spAutoFit/>
          </a:bodyPr>
          <a:lstStyle/>
          <a:p>
            <a:r>
              <a:rPr lang="en-US" sz="1400" dirty="0">
                <a:solidFill>
                  <a:srgbClr val="FF0000"/>
                </a:solidFill>
                <a:latin typeface="Times New Roman"/>
                <a:ea typeface="Times New Roman"/>
                <a:cs typeface="Times New Roman"/>
              </a:rPr>
              <a:t>Abolitionist who wrote a book that depicted the  harsh treatment of slavery. Opened the eyes of many, and became a political issue</a:t>
            </a:r>
          </a:p>
          <a:p>
            <a:endParaRPr lang="en-US" sz="1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1"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8" grpId="1"/>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
          <a:ext cx="9143999" cy="6750301"/>
        </p:xfrm>
        <a:graphic>
          <a:graphicData uri="http://schemas.openxmlformats.org/drawingml/2006/table">
            <a:tbl>
              <a:tblPr/>
              <a:tblGrid>
                <a:gridCol w="1663302"/>
                <a:gridCol w="1663302"/>
                <a:gridCol w="1683724"/>
                <a:gridCol w="1990062"/>
                <a:gridCol w="2143609"/>
              </a:tblGrid>
              <a:tr h="943015">
                <a:tc>
                  <a:txBody>
                    <a:bodyPr/>
                    <a:lstStyle/>
                    <a:p>
                      <a:pPr marL="0" marR="0" algn="ctr">
                        <a:spcBef>
                          <a:spcPts val="0"/>
                        </a:spcBef>
                        <a:spcAft>
                          <a:spcPts val="0"/>
                        </a:spcAft>
                      </a:pPr>
                      <a:r>
                        <a:rPr lang="en-US" sz="1800" dirty="0">
                          <a:latin typeface="Comic Sans MS"/>
                          <a:ea typeface="Times New Roman"/>
                          <a:cs typeface="Times New Roman"/>
                        </a:rPr>
                        <a:t>Event</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North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Position of the South</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Effects / Significance</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omic Sans MS"/>
                          <a:ea typeface="Times New Roman"/>
                          <a:cs typeface="Times New Roman"/>
                        </a:rPr>
                        <a:t>Key Figures</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285">
                <a:tc>
                  <a:txBody>
                    <a:bodyPr/>
                    <a:lstStyle/>
                    <a:p>
                      <a:pPr marL="0" marR="0">
                        <a:spcBef>
                          <a:spcPts val="0"/>
                        </a:spcBef>
                        <a:spcAft>
                          <a:spcPts val="0"/>
                        </a:spcAft>
                      </a:pPr>
                      <a:r>
                        <a:rPr lang="en-US" sz="1800" i="1" dirty="0" err="1">
                          <a:latin typeface="Times New Roman"/>
                          <a:ea typeface="Times New Roman"/>
                          <a:cs typeface="Times New Roman"/>
                        </a:rPr>
                        <a:t>Dred</a:t>
                      </a:r>
                      <a:r>
                        <a:rPr lang="en-US" sz="1800" i="1" dirty="0">
                          <a:latin typeface="Times New Roman"/>
                          <a:ea typeface="Times New Roman"/>
                          <a:cs typeface="Times New Roman"/>
                        </a:rPr>
                        <a:t> Scott v. </a:t>
                      </a:r>
                      <a:r>
                        <a:rPr lang="en-US" sz="1800" i="1" dirty="0" err="1">
                          <a:latin typeface="Times New Roman"/>
                          <a:ea typeface="Times New Roman"/>
                          <a:cs typeface="Times New Roman"/>
                        </a:rPr>
                        <a:t>Sandford</a:t>
                      </a:r>
                      <a:r>
                        <a:rPr lang="en-US" sz="1800" i="1" dirty="0">
                          <a:latin typeface="Times New Roman"/>
                          <a:ea typeface="Times New Roman"/>
                          <a:cs typeface="Times New Roman"/>
                        </a:rPr>
                        <a:t> 1857</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Times New Roman"/>
                          <a:ea typeface="Times New Roman"/>
                          <a:cs typeface="Times New Roman"/>
                        </a:rPr>
                        <a:t>Pg 471</a:t>
                      </a:r>
                      <a:endParaRPr lang="en-US" sz="1800" dirty="0">
                        <a:solidFill>
                          <a:srgbClr val="FF0000"/>
                        </a:solidFill>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Pg. 471</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Enslaved- </a:t>
                      </a:r>
                      <a:r>
                        <a:rPr lang="en-US" sz="1800" dirty="0" err="1" smtClean="0">
                          <a:latin typeface="Comic Sans MS"/>
                          <a:ea typeface="Times New Roman"/>
                          <a:cs typeface="Times New Roman"/>
                        </a:rPr>
                        <a:t>Dred</a:t>
                      </a:r>
                      <a:r>
                        <a:rPr lang="en-US" sz="1800" baseline="0" dirty="0" smtClean="0">
                          <a:latin typeface="Comic Sans MS"/>
                          <a:ea typeface="Times New Roman"/>
                          <a:cs typeface="Times New Roman"/>
                        </a:rPr>
                        <a:t> Scott</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3699">
                <a:tc>
                  <a:txBody>
                    <a:bodyPr/>
                    <a:lstStyle/>
                    <a:p>
                      <a:pPr marL="0" marR="0">
                        <a:spcBef>
                          <a:spcPts val="0"/>
                        </a:spcBef>
                        <a:spcAft>
                          <a:spcPts val="0"/>
                        </a:spcAft>
                      </a:pPr>
                      <a:r>
                        <a:rPr lang="en-US" sz="1800">
                          <a:latin typeface="Times New Roman"/>
                          <a:ea typeface="Times New Roman"/>
                          <a:cs typeface="Times New Roman"/>
                        </a:rPr>
                        <a:t>Election of 1860</a:t>
                      </a: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cs typeface="Times New Roman"/>
                        </a:rPr>
                        <a:t>478</a:t>
                      </a:r>
                    </a:p>
                    <a:p>
                      <a:pPr marL="0" marR="0">
                        <a:spcBef>
                          <a:spcPts val="0"/>
                        </a:spcBef>
                        <a:spcAft>
                          <a:spcPts val="0"/>
                        </a:spcAft>
                      </a:pP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478</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solidFill>
                            <a:srgbClr val="FF0000"/>
                          </a:solidFill>
                          <a:latin typeface="Comic Sans MS"/>
                          <a:ea typeface="Times New Roman"/>
                          <a:cs typeface="Times New Roman"/>
                        </a:rPr>
                        <a:t>-</a:t>
                      </a:r>
                      <a:endParaRPr lang="en-US" sz="1800" dirty="0">
                        <a:solidFill>
                          <a:srgbClr val="FF0000"/>
                        </a:solidFill>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302">
                <a:tc>
                  <a:txBody>
                    <a:bodyPr/>
                    <a:lstStyle/>
                    <a:p>
                      <a:pPr marL="0" marR="0">
                        <a:spcBef>
                          <a:spcPts val="0"/>
                        </a:spcBef>
                        <a:spcAft>
                          <a:spcPts val="0"/>
                        </a:spcAft>
                      </a:pPr>
                      <a:r>
                        <a:rPr lang="en-US" sz="1800" dirty="0">
                          <a:latin typeface="Times New Roman"/>
                          <a:ea typeface="Times New Roman"/>
                          <a:cs typeface="Times New Roman"/>
                        </a:rPr>
                        <a:t>Ft </a:t>
                      </a:r>
                      <a:r>
                        <a:rPr lang="en-US" sz="1800" dirty="0" smtClean="0">
                          <a:latin typeface="Times New Roman"/>
                          <a:ea typeface="Times New Roman"/>
                          <a:cs typeface="Times New Roman"/>
                        </a:rPr>
                        <a:t>Sumter</a:t>
                      </a:r>
                    </a:p>
                    <a:p>
                      <a:pPr marL="0" marR="0">
                        <a:spcBef>
                          <a:spcPts val="0"/>
                        </a:spcBef>
                        <a:spcAft>
                          <a:spcPts val="0"/>
                        </a:spcAft>
                      </a:pPr>
                      <a:r>
                        <a:rPr lang="en-US" sz="1800" dirty="0" smtClean="0">
                          <a:latin typeface="Times New Roman"/>
                          <a:ea typeface="Times New Roman"/>
                          <a:cs typeface="Times New Roman"/>
                        </a:rPr>
                        <a:t>April 11, 1861</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cs typeface="Times New Roman"/>
                        </a:rPr>
                        <a:t>Pg 481</a:t>
                      </a:r>
                      <a:endParaRPr lang="en-US" sz="1800" dirty="0">
                        <a:latin typeface="Times New Roman"/>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Comic Sans MS"/>
                          <a:ea typeface="Times New Roman"/>
                          <a:cs typeface="Times New Roman"/>
                        </a:rPr>
                        <a:t>Pg 481</a:t>
                      </a: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dirty="0">
                        <a:latin typeface="Comic Sans MS"/>
                        <a:ea typeface="Times New Roman"/>
                        <a:cs typeface="Times New Roman"/>
                      </a:endParaRPr>
                    </a:p>
                  </a:txBody>
                  <a:tcPr marL="29123" marR="29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905000" y="1143000"/>
            <a:ext cx="1295400" cy="1815882"/>
          </a:xfrm>
          <a:prstGeom prst="rect">
            <a:avLst/>
          </a:prstGeom>
          <a:noFill/>
        </p:spPr>
        <p:txBody>
          <a:bodyPr wrap="square" rtlCol="0">
            <a:spAutoFit/>
          </a:bodyPr>
          <a:lstStyle/>
          <a:p>
            <a:r>
              <a:rPr lang="en-US" sz="1400" dirty="0">
                <a:solidFill>
                  <a:srgbClr val="FF0000"/>
                </a:solidFill>
                <a:latin typeface="Times New Roman"/>
                <a:ea typeface="Times New Roman"/>
                <a:cs typeface="Times New Roman"/>
              </a:rPr>
              <a:t>Scott’s Lawyers argued that, because Scott had lived in a free territory, he had become a free man</a:t>
            </a:r>
            <a:endParaRPr lang="en-US" sz="1400" dirty="0"/>
          </a:p>
        </p:txBody>
      </p:sp>
      <p:sp>
        <p:nvSpPr>
          <p:cNvPr id="6" name="TextBox 5"/>
          <p:cNvSpPr txBox="1"/>
          <p:nvPr/>
        </p:nvSpPr>
        <p:spPr>
          <a:xfrm>
            <a:off x="5105400" y="838200"/>
            <a:ext cx="2209800" cy="2308324"/>
          </a:xfrm>
          <a:prstGeom prst="rect">
            <a:avLst/>
          </a:prstGeom>
          <a:noFill/>
        </p:spPr>
        <p:txBody>
          <a:bodyPr wrap="square" rtlCol="0">
            <a:spAutoFit/>
          </a:bodyPr>
          <a:lstStyle/>
          <a:p>
            <a:r>
              <a:rPr lang="en-US" dirty="0">
                <a:solidFill>
                  <a:srgbClr val="FF0000"/>
                </a:solidFill>
                <a:latin typeface="Comic Sans MS"/>
                <a:ea typeface="Times New Roman"/>
                <a:cs typeface="Times New Roman"/>
              </a:rPr>
              <a:t>Supreme court ruled “slaves are property, not people”</a:t>
            </a:r>
          </a:p>
          <a:p>
            <a:r>
              <a:rPr lang="en-US" dirty="0">
                <a:solidFill>
                  <a:srgbClr val="FF0000"/>
                </a:solidFill>
                <a:latin typeface="Comic Sans MS"/>
                <a:ea typeface="Times New Roman"/>
                <a:cs typeface="Times New Roman"/>
              </a:rPr>
              <a:t>Further divided the north and south. </a:t>
            </a:r>
          </a:p>
          <a:p>
            <a:endParaRPr lang="en-US" dirty="0"/>
          </a:p>
        </p:txBody>
      </p:sp>
      <p:sp>
        <p:nvSpPr>
          <p:cNvPr id="7" name="TextBox 6"/>
          <p:cNvSpPr txBox="1"/>
          <p:nvPr/>
        </p:nvSpPr>
        <p:spPr>
          <a:xfrm>
            <a:off x="5257800" y="4953000"/>
            <a:ext cx="1676400" cy="2246769"/>
          </a:xfrm>
          <a:prstGeom prst="rect">
            <a:avLst/>
          </a:prstGeom>
          <a:noFill/>
        </p:spPr>
        <p:txBody>
          <a:bodyPr wrap="square" rtlCol="0">
            <a:spAutoFit/>
          </a:bodyPr>
          <a:lstStyle/>
          <a:p>
            <a:r>
              <a:rPr lang="en-US" sz="1400" dirty="0" smtClean="0">
                <a:latin typeface="Comic Sans MS"/>
                <a:ea typeface="Times New Roman"/>
                <a:cs typeface="Times New Roman"/>
              </a:rPr>
              <a:t>1</a:t>
            </a:r>
            <a:r>
              <a:rPr lang="en-US" sz="1400" baseline="30000" dirty="0" smtClean="0">
                <a:latin typeface="Comic Sans MS"/>
                <a:ea typeface="Times New Roman"/>
                <a:cs typeface="Times New Roman"/>
              </a:rPr>
              <a:t>st</a:t>
            </a:r>
            <a:r>
              <a:rPr lang="en-US" sz="1400" dirty="0" smtClean="0">
                <a:latin typeface="Comic Sans MS"/>
                <a:ea typeface="Times New Roman"/>
                <a:cs typeface="Times New Roman"/>
              </a:rPr>
              <a:t> shots of Civil War initiated by the Confederacy. Lincoln did not want Union to </a:t>
            </a:r>
            <a:r>
              <a:rPr lang="en-US" sz="1400" dirty="0" smtClean="0">
                <a:latin typeface="Comic Sans MS"/>
                <a:ea typeface="Times New Roman"/>
                <a:cs typeface="Times New Roman"/>
              </a:rPr>
              <a:t>fire unless fired upon.  </a:t>
            </a:r>
            <a:r>
              <a:rPr lang="en-US" sz="1400" dirty="0" smtClean="0">
                <a:latin typeface="Comic Sans MS"/>
                <a:ea typeface="Times New Roman"/>
                <a:cs typeface="Times New Roman"/>
              </a:rPr>
              <a:t>Union </a:t>
            </a:r>
            <a:r>
              <a:rPr lang="en-US" sz="1400" dirty="0" smtClean="0">
                <a:latin typeface="Comic Sans MS"/>
                <a:ea typeface="Times New Roman"/>
                <a:cs typeface="Times New Roman"/>
              </a:rPr>
              <a:t>ran out of supplies surrendered </a:t>
            </a:r>
            <a:r>
              <a:rPr lang="en-US" sz="1400" dirty="0" smtClean="0">
                <a:latin typeface="Comic Sans MS"/>
                <a:ea typeface="Times New Roman"/>
                <a:cs typeface="Times New Roman"/>
              </a:rPr>
              <a:t>Fort</a:t>
            </a:r>
          </a:p>
          <a:p>
            <a:endParaRPr lang="en-US" sz="1400" dirty="0"/>
          </a:p>
        </p:txBody>
      </p:sp>
      <p:sp>
        <p:nvSpPr>
          <p:cNvPr id="8" name="TextBox 7"/>
          <p:cNvSpPr txBox="1"/>
          <p:nvPr/>
        </p:nvSpPr>
        <p:spPr>
          <a:xfrm>
            <a:off x="3429000" y="1371600"/>
            <a:ext cx="1295400" cy="1384995"/>
          </a:xfrm>
          <a:prstGeom prst="rect">
            <a:avLst/>
          </a:prstGeom>
          <a:noFill/>
        </p:spPr>
        <p:txBody>
          <a:bodyPr wrap="square" rtlCol="0">
            <a:spAutoFit/>
          </a:bodyPr>
          <a:lstStyle/>
          <a:p>
            <a:r>
              <a:rPr lang="en-US" sz="1400" dirty="0" smtClean="0">
                <a:solidFill>
                  <a:srgbClr val="FF0000"/>
                </a:solidFill>
                <a:latin typeface="Times New Roman"/>
                <a:ea typeface="Times New Roman"/>
                <a:cs typeface="Times New Roman"/>
              </a:rPr>
              <a:t>Rejoiced and were happy because slavery was legal in all territories. </a:t>
            </a:r>
            <a:endParaRPr lang="en-US" sz="1400" dirty="0"/>
          </a:p>
        </p:txBody>
      </p:sp>
      <p:sp>
        <p:nvSpPr>
          <p:cNvPr id="9" name="TextBox 8"/>
          <p:cNvSpPr txBox="1"/>
          <p:nvPr/>
        </p:nvSpPr>
        <p:spPr>
          <a:xfrm>
            <a:off x="1143000" y="3581400"/>
            <a:ext cx="2209800" cy="1200329"/>
          </a:xfrm>
          <a:prstGeom prst="rect">
            <a:avLst/>
          </a:prstGeom>
          <a:noFill/>
        </p:spPr>
        <p:txBody>
          <a:bodyPr wrap="square" rtlCol="0">
            <a:spAutoFit/>
          </a:bodyPr>
          <a:lstStyle/>
          <a:p>
            <a:r>
              <a:rPr lang="en-US" dirty="0" smtClean="0">
                <a:solidFill>
                  <a:srgbClr val="FF0000"/>
                </a:solidFill>
              </a:rPr>
              <a:t>Supported the election, they wanted to abolish slavery and preserve the Union</a:t>
            </a:r>
            <a:endParaRPr lang="en-US" dirty="0">
              <a:solidFill>
                <a:srgbClr val="FF0000"/>
              </a:solidFill>
            </a:endParaRPr>
          </a:p>
        </p:txBody>
      </p:sp>
      <p:sp>
        <p:nvSpPr>
          <p:cNvPr id="10" name="TextBox 9"/>
          <p:cNvSpPr txBox="1"/>
          <p:nvPr/>
        </p:nvSpPr>
        <p:spPr>
          <a:xfrm>
            <a:off x="3276600" y="3581400"/>
            <a:ext cx="2209800" cy="1323439"/>
          </a:xfrm>
          <a:prstGeom prst="rect">
            <a:avLst/>
          </a:prstGeom>
          <a:noFill/>
        </p:spPr>
        <p:txBody>
          <a:bodyPr wrap="square" rtlCol="0">
            <a:spAutoFit/>
          </a:bodyPr>
          <a:lstStyle/>
          <a:p>
            <a:r>
              <a:rPr lang="en-US" sz="1600" dirty="0" smtClean="0">
                <a:solidFill>
                  <a:srgbClr val="FF0000"/>
                </a:solidFill>
              </a:rPr>
              <a:t>Furious because they thought he would abolish slavery and that the south would not have any rights. </a:t>
            </a:r>
            <a:endParaRPr lang="en-US" sz="1600" dirty="0">
              <a:solidFill>
                <a:srgbClr val="FF0000"/>
              </a:solidFill>
            </a:endParaRPr>
          </a:p>
        </p:txBody>
      </p:sp>
      <p:sp>
        <p:nvSpPr>
          <p:cNvPr id="11" name="TextBox 10"/>
          <p:cNvSpPr txBox="1"/>
          <p:nvPr/>
        </p:nvSpPr>
        <p:spPr>
          <a:xfrm>
            <a:off x="5029200" y="3429000"/>
            <a:ext cx="2209800" cy="1077218"/>
          </a:xfrm>
          <a:prstGeom prst="rect">
            <a:avLst/>
          </a:prstGeom>
          <a:noFill/>
        </p:spPr>
        <p:txBody>
          <a:bodyPr wrap="square" rtlCol="0">
            <a:spAutoFit/>
          </a:bodyPr>
          <a:lstStyle/>
          <a:p>
            <a:r>
              <a:rPr lang="en-US" sz="1600" dirty="0" smtClean="0">
                <a:solidFill>
                  <a:srgbClr val="FF0000"/>
                </a:solidFill>
                <a:latin typeface="Comic Sans MS"/>
                <a:ea typeface="Times New Roman"/>
                <a:cs typeface="Times New Roman"/>
              </a:rPr>
              <a:t>South Carolina seceded from the Union December 1860.</a:t>
            </a:r>
            <a:endParaRPr lang="en-US" sz="1600" dirty="0">
              <a:solidFill>
                <a:srgbClr val="FF0000"/>
              </a:solidFill>
              <a:latin typeface="Comic Sans MS"/>
              <a:ea typeface="Times New Roman"/>
              <a:cs typeface="Times New Roman"/>
            </a:endParaRPr>
          </a:p>
        </p:txBody>
      </p:sp>
      <p:sp>
        <p:nvSpPr>
          <p:cNvPr id="12" name="TextBox 11"/>
          <p:cNvSpPr txBox="1"/>
          <p:nvPr/>
        </p:nvSpPr>
        <p:spPr>
          <a:xfrm>
            <a:off x="7086600" y="3657600"/>
            <a:ext cx="2209800" cy="1077218"/>
          </a:xfrm>
          <a:prstGeom prst="rect">
            <a:avLst/>
          </a:prstGeom>
          <a:noFill/>
        </p:spPr>
        <p:txBody>
          <a:bodyPr wrap="square" rtlCol="0">
            <a:spAutoFit/>
          </a:bodyPr>
          <a:lstStyle/>
          <a:p>
            <a:r>
              <a:rPr lang="en-US" sz="1600" dirty="0" smtClean="0">
                <a:solidFill>
                  <a:srgbClr val="FF0000"/>
                </a:solidFill>
                <a:latin typeface="Comic Sans MS"/>
                <a:ea typeface="Times New Roman"/>
                <a:cs typeface="Times New Roman"/>
              </a:rPr>
              <a:t>Lincoln</a:t>
            </a:r>
          </a:p>
          <a:p>
            <a:r>
              <a:rPr lang="en-US" sz="1600" dirty="0" smtClean="0">
                <a:solidFill>
                  <a:srgbClr val="FF0000"/>
                </a:solidFill>
                <a:latin typeface="Comic Sans MS"/>
                <a:ea typeface="Times New Roman"/>
                <a:cs typeface="Times New Roman"/>
              </a:rPr>
              <a:t>-Southern -Democrats</a:t>
            </a:r>
          </a:p>
          <a:p>
            <a:r>
              <a:rPr lang="en-US" sz="1600" dirty="0" smtClean="0">
                <a:solidFill>
                  <a:srgbClr val="FF0000"/>
                </a:solidFill>
                <a:latin typeface="Comic Sans MS"/>
                <a:ea typeface="Times New Roman"/>
                <a:cs typeface="Times New Roman"/>
              </a:rPr>
              <a:t>South Carolina</a:t>
            </a:r>
            <a:endParaRPr lang="en-US" sz="1600" dirty="0">
              <a:solidFill>
                <a:srgbClr val="FF0000"/>
              </a:solidFill>
              <a:latin typeface="Comic Sans MS"/>
              <a:ea typeface="Times New Roman"/>
              <a:cs typeface="Times New Roman"/>
            </a:endParaRPr>
          </a:p>
        </p:txBody>
      </p:sp>
      <p:sp>
        <p:nvSpPr>
          <p:cNvPr id="13" name="TextBox 12"/>
          <p:cNvSpPr txBox="1"/>
          <p:nvPr/>
        </p:nvSpPr>
        <p:spPr>
          <a:xfrm>
            <a:off x="3352800" y="5410200"/>
            <a:ext cx="2209800" cy="954107"/>
          </a:xfrm>
          <a:prstGeom prst="rect">
            <a:avLst/>
          </a:prstGeom>
          <a:noFill/>
        </p:spPr>
        <p:txBody>
          <a:bodyPr wrap="square" rtlCol="0">
            <a:spAutoFit/>
          </a:bodyPr>
          <a:lstStyle/>
          <a:p>
            <a:r>
              <a:rPr lang="en-US" sz="1400" dirty="0" smtClean="0">
                <a:solidFill>
                  <a:srgbClr val="FF0000"/>
                </a:solidFill>
                <a:latin typeface="Comic Sans MS"/>
                <a:ea typeface="Times New Roman"/>
                <a:cs typeface="Times New Roman"/>
              </a:rPr>
              <a:t>Could not leave the fort in Union Hands</a:t>
            </a:r>
          </a:p>
          <a:p>
            <a:r>
              <a:rPr lang="en-US" sz="1400" dirty="0" smtClean="0">
                <a:solidFill>
                  <a:srgbClr val="FF0000"/>
                </a:solidFill>
                <a:latin typeface="Comic Sans MS"/>
                <a:ea typeface="Times New Roman"/>
                <a:cs typeface="Times New Roman"/>
              </a:rPr>
              <a:t>Demanded the union surrendered</a:t>
            </a:r>
            <a:endParaRPr lang="en-US" sz="1400" dirty="0">
              <a:solidFill>
                <a:srgbClr val="FF0000"/>
              </a:solidFill>
              <a:latin typeface="Comic Sans MS"/>
              <a:ea typeface="Times New Roman"/>
              <a:cs typeface="Times New Roman"/>
            </a:endParaRPr>
          </a:p>
        </p:txBody>
      </p:sp>
      <p:sp>
        <p:nvSpPr>
          <p:cNvPr id="14" name="TextBox 13"/>
          <p:cNvSpPr txBox="1"/>
          <p:nvPr/>
        </p:nvSpPr>
        <p:spPr>
          <a:xfrm>
            <a:off x="1600200" y="5410200"/>
            <a:ext cx="2209800" cy="738664"/>
          </a:xfrm>
          <a:prstGeom prst="rect">
            <a:avLst/>
          </a:prstGeom>
          <a:noFill/>
        </p:spPr>
        <p:txBody>
          <a:bodyPr wrap="square" rtlCol="0">
            <a:spAutoFit/>
          </a:bodyPr>
          <a:lstStyle/>
          <a:p>
            <a:r>
              <a:rPr lang="en-US" sz="1400" dirty="0" smtClean="0">
                <a:solidFill>
                  <a:srgbClr val="FF0000"/>
                </a:solidFill>
                <a:latin typeface="Comic Sans MS"/>
                <a:ea typeface="Times New Roman"/>
                <a:cs typeface="Times New Roman"/>
              </a:rPr>
              <a:t>Believed Fort</a:t>
            </a:r>
          </a:p>
          <a:p>
            <a:r>
              <a:rPr lang="en-US" sz="1400" dirty="0" smtClean="0">
                <a:solidFill>
                  <a:srgbClr val="FF0000"/>
                </a:solidFill>
                <a:latin typeface="Comic Sans MS"/>
                <a:ea typeface="Times New Roman"/>
                <a:cs typeface="Times New Roman"/>
              </a:rPr>
              <a:t> belonged to the Federal government</a:t>
            </a:r>
            <a:endParaRPr lang="en-US" sz="1400" dirty="0">
              <a:solidFill>
                <a:srgbClr val="FF0000"/>
              </a:solidFill>
              <a:latin typeface="Comic Sans MS"/>
              <a:ea typeface="Times New Roman"/>
              <a:cs typeface="Times New Roman"/>
            </a:endParaRPr>
          </a:p>
        </p:txBody>
      </p:sp>
      <p:sp>
        <p:nvSpPr>
          <p:cNvPr id="15" name="TextBox 14"/>
          <p:cNvSpPr txBox="1"/>
          <p:nvPr/>
        </p:nvSpPr>
        <p:spPr>
          <a:xfrm>
            <a:off x="7162800" y="5257800"/>
            <a:ext cx="2209800" cy="738664"/>
          </a:xfrm>
          <a:prstGeom prst="rect">
            <a:avLst/>
          </a:prstGeom>
          <a:noFill/>
        </p:spPr>
        <p:txBody>
          <a:bodyPr wrap="square" rtlCol="0">
            <a:spAutoFit/>
          </a:bodyPr>
          <a:lstStyle/>
          <a:p>
            <a:r>
              <a:rPr lang="en-US" sz="1400" dirty="0" smtClean="0">
                <a:solidFill>
                  <a:srgbClr val="FF0000"/>
                </a:solidFill>
                <a:latin typeface="Comic Sans MS"/>
                <a:ea typeface="Times New Roman"/>
                <a:cs typeface="Times New Roman"/>
              </a:rPr>
              <a:t>Lincoln and Union Major Robert Anderson</a:t>
            </a:r>
          </a:p>
          <a:p>
            <a:r>
              <a:rPr lang="en-US" sz="1400" dirty="0" smtClean="0">
                <a:solidFill>
                  <a:srgbClr val="FF0000"/>
                </a:solidFill>
                <a:latin typeface="Comic Sans MS"/>
                <a:ea typeface="Times New Roman"/>
                <a:cs typeface="Times New Roman"/>
              </a:rPr>
              <a:t>Confederate Troops</a:t>
            </a:r>
            <a:endParaRPr lang="en-US" sz="1400" dirty="0">
              <a:solidFill>
                <a:srgbClr val="FF0000"/>
              </a:solidFill>
              <a:latin typeface="Comic Sans MS"/>
              <a:ea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blinds(horizontal)">
                                      <p:cBhvr>
                                        <p:cTn id="5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634</Words>
  <Application>Microsoft Office PowerPoint</Application>
  <PresentationFormat>On-screen Show (4:3)</PresentationFormat>
  <Paragraphs>103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FortBend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jamie.bounds</dc:creator>
  <cp:lastModifiedBy>jamie.bounds</cp:lastModifiedBy>
  <cp:revision>270</cp:revision>
  <dcterms:created xsi:type="dcterms:W3CDTF">2013-03-19T21:48:55Z</dcterms:created>
  <dcterms:modified xsi:type="dcterms:W3CDTF">2013-03-22T15:49:39Z</dcterms:modified>
</cp:coreProperties>
</file>