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10E37-A430-4D81-A8EC-1B554D1BBEBD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0F672-CA03-461C-B447-CF8F9F134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77C2-AF12-4656-A078-D8994BC7A5E5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4C332-4A37-42AF-BF2D-8EE827A62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77C2-AF12-4656-A078-D8994BC7A5E5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4C332-4A37-42AF-BF2D-8EE827A62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77C2-AF12-4656-A078-D8994BC7A5E5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4C332-4A37-42AF-BF2D-8EE827A62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77C2-AF12-4656-A078-D8994BC7A5E5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4C332-4A37-42AF-BF2D-8EE827A62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77C2-AF12-4656-A078-D8994BC7A5E5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4C332-4A37-42AF-BF2D-8EE827A62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77C2-AF12-4656-A078-D8994BC7A5E5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4C332-4A37-42AF-BF2D-8EE827A62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77C2-AF12-4656-A078-D8994BC7A5E5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4C332-4A37-42AF-BF2D-8EE827A62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77C2-AF12-4656-A078-D8994BC7A5E5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4C332-4A37-42AF-BF2D-8EE827A62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77C2-AF12-4656-A078-D8994BC7A5E5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4C332-4A37-42AF-BF2D-8EE827A62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77C2-AF12-4656-A078-D8994BC7A5E5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4C332-4A37-42AF-BF2D-8EE827A62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77C2-AF12-4656-A078-D8994BC7A5E5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4C332-4A37-42AF-BF2D-8EE827A62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777C2-AF12-4656-A078-D8994BC7A5E5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4C332-4A37-42AF-BF2D-8EE827A62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1.gstatic.com/images?q=tbn:ANd9GcS4YuP8jAiDvTIMoQVJjMTsH-c-5R4W1ojHrMAvb0J9QMjd6U-a3dSJMfF6L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1000" y="1676400"/>
            <a:ext cx="414253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ISN Set-up</a:t>
            </a:r>
          </a:p>
          <a:p>
            <a:pPr algn="ctr"/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57400" y="0"/>
            <a:ext cx="4953000" cy="6705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4419600"/>
            <a:ext cx="20574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24400" y="44196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 </a:t>
            </a:r>
          </a:p>
          <a:p>
            <a:r>
              <a:rPr lang="en-US" dirty="0" smtClean="0"/>
              <a:t>Class Period</a:t>
            </a:r>
          </a:p>
          <a:p>
            <a:endParaRPr lang="en-US" dirty="0"/>
          </a:p>
          <a:p>
            <a:r>
              <a:rPr lang="en-US" dirty="0" smtClean="0"/>
              <a:t>About ME</a:t>
            </a:r>
            <a:endParaRPr lang="en-US" dirty="0"/>
          </a:p>
        </p:txBody>
      </p:sp>
      <p:cxnSp>
        <p:nvCxnSpPr>
          <p:cNvPr id="26" name="Straight Connector 25"/>
          <p:cNvCxnSpPr>
            <a:stCxn id="5" idx="0"/>
            <a:endCxn id="5" idx="2"/>
          </p:cNvCxnSpPr>
          <p:nvPr/>
        </p:nvCxnSpPr>
        <p:spPr>
          <a:xfrm rot="16200000" flipH="1">
            <a:off x="1181100" y="33528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2133600" y="1981199"/>
            <a:ext cx="495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2133601" y="4267199"/>
            <a:ext cx="495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209800" y="228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Geography-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572000" y="1981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Social-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133600" y="2057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Economic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572000" y="152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Political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133600" y="4419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Morale- 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0" y="2209800"/>
            <a:ext cx="20574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ISN</a:t>
            </a:r>
            <a:r>
              <a:rPr lang="en-US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COVER</a:t>
            </a:r>
            <a:endParaRPr lang="en-US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://us.123rf.com/400wm/400/400/juat/juat1010/juat101000001/8140425-recycle-paper-notebook-first-page-on-whit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8618661" cy="7010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562600" y="25908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Class Period</a:t>
            </a:r>
          </a:p>
          <a:p>
            <a:r>
              <a:rPr lang="en-US" dirty="0" smtClean="0"/>
              <a:t>Mrs. Bounds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http://t3.gstatic.com/images?q=tbn:ANd9GcT0OvOEFA15tHX16I_6XskeWrTIZ03t3qJ3Skxgm39dMjBbP5GaCzV5uXUh7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3780"/>
            <a:ext cx="8890525" cy="657422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24000" y="2133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Leave blank for now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762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2362200"/>
            <a:ext cx="289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Pg. </a:t>
            </a:r>
            <a:r>
              <a:rPr lang="en-US" dirty="0" smtClean="0"/>
              <a:t>2- </a:t>
            </a:r>
            <a:r>
              <a:rPr lang="en-US" dirty="0" smtClean="0">
                <a:solidFill>
                  <a:srgbClr val="FF0000"/>
                </a:solidFill>
              </a:rPr>
              <a:t>Primary and Secondary Sources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Pg. </a:t>
            </a:r>
            <a:r>
              <a:rPr lang="en-US" dirty="0" smtClean="0"/>
              <a:t>4- </a:t>
            </a:r>
            <a:r>
              <a:rPr lang="en-US" dirty="0" smtClean="0">
                <a:solidFill>
                  <a:srgbClr val="FF0000"/>
                </a:solidFill>
              </a:rPr>
              <a:t>Reasons for Exploration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Pg. </a:t>
            </a:r>
            <a:r>
              <a:rPr lang="en-US" dirty="0" smtClean="0"/>
              <a:t>6- </a:t>
            </a:r>
            <a:r>
              <a:rPr lang="en-US" dirty="0" smtClean="0">
                <a:solidFill>
                  <a:srgbClr val="FF0000"/>
                </a:solidFill>
              </a:rPr>
              <a:t>Jamestown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1524000"/>
            <a:ext cx="2590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Unit Title-  “Colonization”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http://t3.gstatic.com/images?q=tbn:ANd9GcT0OvOEFA15tHX16I_6XskeWrTIZ03t3qJ3Skxgm39dMjBbP5GaCzV5uXUh7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3780"/>
            <a:ext cx="8890525" cy="657422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38200" y="1600200"/>
            <a:ext cx="2895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Left side</a:t>
            </a:r>
          </a:p>
          <a:p>
            <a:endParaRPr lang="en-US" dirty="0"/>
          </a:p>
          <a:p>
            <a:r>
              <a:rPr lang="en-US" dirty="0" smtClean="0"/>
              <a:t>The left side of your spiral is </a:t>
            </a:r>
          </a:p>
          <a:p>
            <a:r>
              <a:rPr lang="en-US" dirty="0"/>
              <a:t>f</a:t>
            </a:r>
            <a:r>
              <a:rPr lang="en-US" dirty="0" smtClean="0"/>
              <a:t>or processing what you have learned that day. You may be doing the work individually or in groups. The left side is also where your Intellectual Diaries (I.D.) are kept. </a:t>
            </a:r>
          </a:p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33400" y="914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number</a:t>
            </a:r>
          </a:p>
          <a:p>
            <a:r>
              <a:rPr lang="en-US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29200" y="1524000"/>
            <a:ext cx="2895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Right Side- the right side pages are always even numbered. If you run out of room, then go to the NEXT right hand page and insert the SAME page number.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right side of your spiral are for class notes, or anything teacher-directed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53200" y="685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number</a:t>
            </a:r>
          </a:p>
          <a:p>
            <a:r>
              <a:rPr lang="en-US" dirty="0" smtClean="0"/>
              <a:t>2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http://t3.gstatic.com/images?q=tbn:ANd9GcT0OvOEFA15tHX16I_6XskeWrTIZ03t3qJ3Skxgm39dMjBbP5GaCzV5uXUh7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3780"/>
            <a:ext cx="8890525" cy="657422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553200" y="685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number</a:t>
            </a:r>
          </a:p>
          <a:p>
            <a:r>
              <a:rPr lang="en-US" dirty="0" smtClean="0"/>
              <a:t>2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914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number</a:t>
            </a:r>
          </a:p>
          <a:p>
            <a:r>
              <a:rPr lang="en-US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1600200"/>
            <a:ext cx="289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Left side</a:t>
            </a:r>
          </a:p>
          <a:p>
            <a:endParaRPr lang="en-US" dirty="0"/>
          </a:p>
          <a:p>
            <a:r>
              <a:rPr lang="en-US" dirty="0" smtClean="0"/>
              <a:t>Staple Artifact sheet done in class here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800600" y="12192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Primary and Secondary Sources Notes</a:t>
            </a:r>
            <a:endParaRPr lang="en-US" u="sng" dirty="0" smtClean="0"/>
          </a:p>
          <a:p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1676400"/>
            <a:ext cx="3810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Primary Source- </a:t>
            </a:r>
            <a:r>
              <a:rPr lang="en-US" dirty="0" smtClean="0">
                <a:solidFill>
                  <a:srgbClr val="FF0000"/>
                </a:solidFill>
              </a:rPr>
              <a:t>first hand information about people or events</a:t>
            </a:r>
          </a:p>
          <a:p>
            <a:r>
              <a:rPr lang="en-US" dirty="0" smtClean="0"/>
              <a:t>Examples: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Declaration of Independence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(take 3 more examples from your artifact sheet)</a:t>
            </a:r>
          </a:p>
          <a:p>
            <a:endParaRPr lang="en-US" dirty="0" smtClean="0"/>
          </a:p>
          <a:p>
            <a:r>
              <a:rPr lang="en-US" dirty="0" smtClean="0"/>
              <a:t>Secondary Source- </a:t>
            </a:r>
            <a:r>
              <a:rPr lang="en-US" dirty="0" smtClean="0">
                <a:solidFill>
                  <a:srgbClr val="FF0000"/>
                </a:solidFill>
              </a:rPr>
              <a:t>account provided AFTER the fact by people who did not directly witness or participate in the event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Examples: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Textbook,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(take 3 more examples from your artifact sheet)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Flip to the 3</a:t>
            </a:r>
            <a:r>
              <a:rPr lang="en-US" baseline="30000" dirty="0" smtClean="0"/>
              <a:t>rd</a:t>
            </a:r>
            <a:r>
              <a:rPr lang="en-US" dirty="0" smtClean="0"/>
              <a:t> section (if you have a 3-subject notebook) or the 5</a:t>
            </a:r>
            <a:r>
              <a:rPr lang="en-US" baseline="30000" dirty="0" smtClean="0"/>
              <a:t>th</a:t>
            </a:r>
            <a:r>
              <a:rPr lang="en-US" dirty="0" smtClean="0"/>
              <a:t> section (if you have a 5 subject notebook)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332037"/>
            <a:ext cx="4038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32037"/>
            <a:ext cx="40386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7410" name="Picture 2" descr="http://us.123rf.com/400wm/400/400/juat/juat1010/juat101000003/8140424-recycle-paper-notebook-last-page-on-whit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0"/>
            <a:ext cx="6438900" cy="427672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5800" y="29718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Glossary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http://t3.gstatic.com/images?q=tbn:ANd9GcT0OvOEFA15tHX16I_6XskeWrTIZ03t3qJ3Skxgm39dMjBbP5GaCzV5uXUh7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3780"/>
            <a:ext cx="8890525" cy="657422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562600" y="762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Starting at the Glossary, go back 5 pages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1524000"/>
            <a:ext cx="32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Focus activities (or warm-ups) will begin here. Once you have filled up this page, you move backwards to the left-hand page, and continue your focus activities.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37338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of How you should write your focus: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53000" y="4495800"/>
            <a:ext cx="3276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8/28  Copy the question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Write your answer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you must have my signature or stamp. I check these every day, or weekly.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328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Flip to the 3rd section (if you have a 3-subject notebook) or the 5th section (if you have a 5 subject notebook)</vt:lpstr>
      <vt:lpstr>Slide 8</vt:lpstr>
    </vt:vector>
  </TitlesOfParts>
  <Company>FortBend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jamie.bounds</dc:creator>
  <cp:lastModifiedBy>jamie.bounds</cp:lastModifiedBy>
  <cp:revision>9</cp:revision>
  <dcterms:created xsi:type="dcterms:W3CDTF">2012-08-20T12:20:44Z</dcterms:created>
  <dcterms:modified xsi:type="dcterms:W3CDTF">2012-09-04T12:46:22Z</dcterms:modified>
</cp:coreProperties>
</file>