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6" r:id="rId3"/>
    <p:sldId id="257" r:id="rId4"/>
    <p:sldId id="259" r:id="rId5"/>
    <p:sldId id="258" r:id="rId6"/>
    <p:sldId id="260" r:id="rId7"/>
    <p:sldId id="262" r:id="rId8"/>
    <p:sldId id="261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717BC-B681-40F9-B1E4-9761168B6548}" type="datetimeFigureOut">
              <a:rPr lang="en-US" smtClean="0"/>
              <a:pPr/>
              <a:t>4/15/2013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C06FC-B43A-4DC1-BBCB-0B56C6E501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717BC-B681-40F9-B1E4-9761168B6548}" type="datetimeFigureOut">
              <a:rPr lang="en-US" smtClean="0"/>
              <a:pPr/>
              <a:t>4/15/2013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C06FC-B43A-4DC1-BBCB-0B56C6E501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717BC-B681-40F9-B1E4-9761168B6548}" type="datetimeFigureOut">
              <a:rPr lang="en-US" smtClean="0"/>
              <a:pPr/>
              <a:t>4/15/2013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C06FC-B43A-4DC1-BBCB-0B56C6E501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717BC-B681-40F9-B1E4-9761168B6548}" type="datetimeFigureOut">
              <a:rPr lang="en-US" smtClean="0"/>
              <a:pPr/>
              <a:t>4/15/2013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C06FC-B43A-4DC1-BBCB-0B56C6E501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717BC-B681-40F9-B1E4-9761168B6548}" type="datetimeFigureOut">
              <a:rPr lang="en-US" smtClean="0"/>
              <a:pPr/>
              <a:t>4/15/2013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C06FC-B43A-4DC1-BBCB-0B56C6E501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717BC-B681-40F9-B1E4-9761168B6548}" type="datetimeFigureOut">
              <a:rPr lang="en-US" smtClean="0"/>
              <a:pPr/>
              <a:t>4/15/2013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C06FC-B43A-4DC1-BBCB-0B56C6E501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717BC-B681-40F9-B1E4-9761168B6548}" type="datetimeFigureOut">
              <a:rPr lang="en-US" smtClean="0"/>
              <a:pPr/>
              <a:t>4/15/2013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C06FC-B43A-4DC1-BBCB-0B56C6E501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717BC-B681-40F9-B1E4-9761168B6548}" type="datetimeFigureOut">
              <a:rPr lang="en-US" smtClean="0"/>
              <a:pPr/>
              <a:t>4/15/2013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C06FC-B43A-4DC1-BBCB-0B56C6E501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717BC-B681-40F9-B1E4-9761168B6548}" type="datetimeFigureOut">
              <a:rPr lang="en-US" smtClean="0"/>
              <a:pPr/>
              <a:t>4/15/2013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C06FC-B43A-4DC1-BBCB-0B56C6E501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717BC-B681-40F9-B1E4-9761168B6548}" type="datetimeFigureOut">
              <a:rPr lang="en-US" smtClean="0"/>
              <a:pPr/>
              <a:t>4/15/2013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C06FC-B43A-4DC1-BBCB-0B56C6E501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717BC-B681-40F9-B1E4-9761168B6548}" type="datetimeFigureOut">
              <a:rPr lang="en-US" smtClean="0"/>
              <a:pPr/>
              <a:t>4/15/2013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C06FC-B43A-4DC1-BBCB-0B56C6E501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C717BC-B681-40F9-B1E4-9761168B6548}" type="datetimeFigureOut">
              <a:rPr lang="en-US" smtClean="0"/>
              <a:pPr/>
              <a:t>4/15/2013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DC06FC-B43A-4DC1-BBCB-0B56C6E5019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STAAR Review Folder Directions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Front of the Folder- Remember to leave room for your ideas next to each vocabulary term.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124200"/>
            <a:ext cx="3505200" cy="3733800"/>
          </a:xfrm>
        </p:spPr>
        <p:txBody>
          <a:bodyPr>
            <a:normAutofit fontScale="90000"/>
          </a:bodyPr>
          <a:lstStyle/>
          <a:p>
            <a:pPr algn="l"/>
            <a:r>
              <a:rPr lang="en-US" sz="1800" u="sng" dirty="0" smtClean="0">
                <a:latin typeface="Copperplate Gothic Bold" pitchFamily="34" charset="0"/>
              </a:rPr>
              <a:t>Supreme Court Decisions</a:t>
            </a:r>
            <a:r>
              <a:rPr lang="en-US" sz="2400" dirty="0" smtClean="0">
                <a:latin typeface="Copperplate Gothic Bold" pitchFamily="34" charset="0"/>
              </a:rPr>
              <a:t/>
            </a:r>
            <a:br>
              <a:rPr lang="en-US" sz="2400" dirty="0" smtClean="0">
                <a:latin typeface="Copperplate Gothic Bold" pitchFamily="34" charset="0"/>
              </a:rPr>
            </a:br>
            <a:r>
              <a:rPr lang="en-US" sz="2400" dirty="0" smtClean="0">
                <a:latin typeface="Copperplate Gothic Bold" pitchFamily="34" charset="0"/>
              </a:rPr>
              <a:t/>
            </a:r>
            <a:br>
              <a:rPr lang="en-US" sz="2400" dirty="0" smtClean="0">
                <a:latin typeface="Copperplate Gothic Bold" pitchFamily="34" charset="0"/>
              </a:rPr>
            </a:br>
            <a:r>
              <a:rPr lang="en-US" sz="2000" dirty="0" err="1" smtClean="0"/>
              <a:t>Marbury</a:t>
            </a:r>
            <a:r>
              <a:rPr lang="en-US" sz="2000" dirty="0" smtClean="0"/>
              <a:t> v. Madison</a:t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McCulloch v. Maryland</a:t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Gibbons v. Ogden</a:t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Worcester v. Georgia</a:t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err="1" smtClean="0"/>
              <a:t>Dred</a:t>
            </a:r>
            <a:r>
              <a:rPr lang="en-US" sz="2000" dirty="0" smtClean="0"/>
              <a:t> Scott v. </a:t>
            </a:r>
            <a:r>
              <a:rPr lang="en-US" sz="2000" dirty="0" err="1" smtClean="0"/>
              <a:t>Sandford</a:t>
            </a:r>
            <a:r>
              <a:rPr lang="en-US" sz="2000" dirty="0" smtClean="0"/>
              <a:t/>
            </a:r>
            <a:br>
              <a:rPr lang="en-US" sz="2000" dirty="0" smtClean="0"/>
            </a:br>
            <a:endParaRPr lang="en-US" sz="20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200400" y="152400"/>
            <a:ext cx="5943600" cy="1676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>
              <a:lnSpc>
                <a:spcPct val="90000"/>
              </a:lnSpc>
            </a:pPr>
            <a:r>
              <a:rPr kumimoji="0" lang="en-US" sz="32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pperplate Gothic Bold" pitchFamily="34" charset="0"/>
                <a:ea typeface="+mj-ea"/>
                <a:cs typeface="+mj-cs"/>
              </a:rPr>
              <a:t>Presidents-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pperplate Gothic Bold" pitchFamily="34" charset="0"/>
                <a:ea typeface="+mj-ea"/>
                <a:cs typeface="+mj-cs"/>
              </a:rPr>
              <a:t> </a:t>
            </a:r>
            <a:r>
              <a:rPr lang="en-US" sz="2500" u="sng" dirty="0" smtClean="0"/>
              <a:t>W</a:t>
            </a:r>
            <a:r>
              <a:rPr lang="en-US" sz="2500" dirty="0" smtClean="0"/>
              <a:t>hy </a:t>
            </a:r>
            <a:r>
              <a:rPr lang="en-US" sz="2500" u="sng" dirty="0" smtClean="0"/>
              <a:t>A</a:t>
            </a:r>
            <a:r>
              <a:rPr lang="en-US" sz="2500" dirty="0" smtClean="0"/>
              <a:t>re </a:t>
            </a:r>
            <a:r>
              <a:rPr lang="en-US" sz="2500" u="sng" dirty="0" smtClean="0"/>
              <a:t>Jeff</a:t>
            </a:r>
            <a:r>
              <a:rPr lang="en-US" sz="2500" dirty="0" smtClean="0"/>
              <a:t>’s </a:t>
            </a:r>
            <a:r>
              <a:rPr lang="en-US" sz="2500" u="sng" dirty="0" smtClean="0"/>
              <a:t>Mad</a:t>
            </a:r>
            <a:r>
              <a:rPr lang="en-US" sz="2500" dirty="0" smtClean="0"/>
              <a:t> </a:t>
            </a:r>
            <a:r>
              <a:rPr lang="en-US" sz="2500" u="sng" dirty="0" smtClean="0"/>
              <a:t>Mon</a:t>
            </a:r>
            <a:r>
              <a:rPr lang="en-US" sz="2500" dirty="0" smtClean="0"/>
              <a:t>keys </a:t>
            </a:r>
            <a:r>
              <a:rPr lang="en-US" sz="2500" u="sng" dirty="0" smtClean="0"/>
              <a:t>A</a:t>
            </a:r>
            <a:r>
              <a:rPr lang="en-US" sz="2500" dirty="0" smtClean="0"/>
              <a:t>lways</a:t>
            </a:r>
            <a:r>
              <a:rPr lang="en-US" sz="2500" dirty="0"/>
              <a:t> </a:t>
            </a:r>
            <a:r>
              <a:rPr lang="en-US" sz="2500" u="sng" dirty="0" smtClean="0"/>
              <a:t>J</a:t>
            </a:r>
            <a:r>
              <a:rPr lang="en-US" sz="2500" dirty="0" smtClean="0"/>
              <a:t>umping</a:t>
            </a:r>
            <a:r>
              <a:rPr lang="en-US" sz="2500" dirty="0"/>
              <a:t> </a:t>
            </a:r>
            <a:r>
              <a:rPr lang="en-US" sz="2500" u="sng" dirty="0" smtClean="0"/>
              <a:t>P</a:t>
            </a:r>
            <a:r>
              <a:rPr lang="en-US" sz="2500" dirty="0" smtClean="0"/>
              <a:t>oor</a:t>
            </a:r>
            <a:r>
              <a:rPr lang="en-US" sz="2500" dirty="0"/>
              <a:t> </a:t>
            </a:r>
            <a:r>
              <a:rPr lang="en-US" sz="2500" u="sng" dirty="0" smtClean="0"/>
              <a:t>L</a:t>
            </a:r>
            <a:r>
              <a:rPr lang="en-US" sz="2500" dirty="0" smtClean="0"/>
              <a:t>incoln?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-533400"/>
            <a:ext cx="2895600" cy="40687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pperplate Gothic Bold" pitchFamily="34" charset="0"/>
                <a:ea typeface="+mj-ea"/>
                <a:cs typeface="+mj-cs"/>
              </a:rPr>
              <a:t>Hot Dates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2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1607-</a:t>
            </a:r>
            <a:br>
              <a:rPr kumimoji="0" lang="en-US" sz="2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2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1620-</a:t>
            </a:r>
            <a:br>
              <a:rPr kumimoji="0" lang="en-US" sz="2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2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1776-</a:t>
            </a:r>
            <a:br>
              <a:rPr kumimoji="0" lang="en-US" sz="2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2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1787-</a:t>
            </a:r>
            <a:br>
              <a:rPr kumimoji="0" lang="en-US" sz="2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2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1803-</a:t>
            </a:r>
            <a:br>
              <a:rPr kumimoji="0" lang="en-US" sz="2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2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1861-1865-</a:t>
            </a:r>
          </a:p>
        </p:txBody>
      </p:sp>
      <p:cxnSp>
        <p:nvCxnSpPr>
          <p:cNvPr id="7" name="Straight Connector 6"/>
          <p:cNvCxnSpPr/>
          <p:nvPr/>
        </p:nvCxnSpPr>
        <p:spPr>
          <a:xfrm rot="16200000" flipH="1">
            <a:off x="-342900" y="3390900"/>
            <a:ext cx="6858000" cy="7620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0" y="3276600"/>
            <a:ext cx="304800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3124200" y="5638800"/>
            <a:ext cx="6019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u="sng" dirty="0" smtClean="0">
                <a:latin typeface="Engravers MT" pitchFamily="18" charset="0"/>
              </a:rPr>
              <a:t>Development of Political Parties</a:t>
            </a:r>
            <a:r>
              <a:rPr lang="en-US" sz="1200" dirty="0" smtClean="0">
                <a:latin typeface="Engravers MT" pitchFamily="18" charset="0"/>
              </a:rPr>
              <a:t>: </a:t>
            </a:r>
            <a:r>
              <a:rPr lang="en-US" sz="1200" dirty="0" smtClean="0"/>
              <a:t>Federalists v. Republicans</a:t>
            </a:r>
            <a:endParaRPr lang="en-US" sz="1200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3124200" y="5638800"/>
            <a:ext cx="601980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4785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Inside of the folder sides 1 &amp; 2- Remember to leave room for your ideas next to each vocabulary term.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3200400" cy="4401205"/>
          </a:xfrm>
          <a:prstGeom prst="rect">
            <a:avLst/>
          </a:prstGeom>
          <a:noFill/>
          <a:ln w="571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u="sng" dirty="0" smtClean="0">
                <a:latin typeface="Copperplate Gothic Bold" pitchFamily="34" charset="0"/>
              </a:rPr>
              <a:t>Foundations of Representative Government</a:t>
            </a:r>
          </a:p>
          <a:p>
            <a:r>
              <a:rPr lang="en-US" sz="1600" dirty="0" smtClean="0"/>
              <a:t>Magna </a:t>
            </a:r>
            <a:r>
              <a:rPr lang="en-US" sz="1600" dirty="0" err="1" smtClean="0"/>
              <a:t>Carta</a:t>
            </a:r>
            <a:endParaRPr lang="en-US" sz="1600" dirty="0" smtClean="0"/>
          </a:p>
          <a:p>
            <a:endParaRPr lang="en-US" sz="1600" dirty="0" smtClean="0"/>
          </a:p>
          <a:p>
            <a:r>
              <a:rPr lang="en-US" sz="1600" dirty="0" smtClean="0"/>
              <a:t>English Bill of Rights</a:t>
            </a:r>
          </a:p>
          <a:p>
            <a:endParaRPr lang="en-US" sz="1600" dirty="0" smtClean="0"/>
          </a:p>
          <a:p>
            <a:r>
              <a:rPr lang="en-US" sz="1600" dirty="0" smtClean="0"/>
              <a:t>Mayflower Compact</a:t>
            </a:r>
          </a:p>
          <a:p>
            <a:endParaRPr lang="en-US" sz="1600" dirty="0" smtClean="0"/>
          </a:p>
          <a:p>
            <a:r>
              <a:rPr lang="en-US" sz="1600" dirty="0" smtClean="0"/>
              <a:t>Virginia House of Burgess</a:t>
            </a:r>
          </a:p>
          <a:p>
            <a:endParaRPr lang="en-US" sz="1600" dirty="0" smtClean="0"/>
          </a:p>
          <a:p>
            <a:r>
              <a:rPr lang="en-US" sz="1600" dirty="0" smtClean="0"/>
              <a:t>Fundamental Order of Connecticut</a:t>
            </a:r>
          </a:p>
          <a:p>
            <a:endParaRPr lang="en-US" sz="1600" dirty="0" smtClean="0"/>
          </a:p>
          <a:p>
            <a:r>
              <a:rPr lang="en-US" sz="1600" dirty="0" smtClean="0"/>
              <a:t>John Locke</a:t>
            </a:r>
          </a:p>
          <a:p>
            <a:endParaRPr lang="en-US" sz="1600" dirty="0" smtClean="0"/>
          </a:p>
          <a:p>
            <a:r>
              <a:rPr lang="en-US" sz="1600" dirty="0" smtClean="0"/>
              <a:t>Montesquieu</a:t>
            </a:r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943600" y="0"/>
            <a:ext cx="32004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u="sng" dirty="0" smtClean="0">
                <a:latin typeface="Copperplate Gothic Bold" pitchFamily="34" charset="0"/>
              </a:rPr>
              <a:t>7 Principles of the U.S. Constitution</a:t>
            </a:r>
          </a:p>
          <a:p>
            <a:r>
              <a:rPr lang="en-US" dirty="0" smtClean="0"/>
              <a:t>Individual Rights</a:t>
            </a:r>
          </a:p>
          <a:p>
            <a:endParaRPr lang="en-US" dirty="0" smtClean="0"/>
          </a:p>
          <a:p>
            <a:r>
              <a:rPr lang="en-US" dirty="0" smtClean="0"/>
              <a:t>Limited Government</a:t>
            </a:r>
          </a:p>
          <a:p>
            <a:endParaRPr lang="en-US" dirty="0" smtClean="0"/>
          </a:p>
          <a:p>
            <a:r>
              <a:rPr lang="en-US" dirty="0" smtClean="0"/>
              <a:t>Separation of Powers</a:t>
            </a:r>
          </a:p>
          <a:p>
            <a:endParaRPr lang="en-US" dirty="0" smtClean="0"/>
          </a:p>
          <a:p>
            <a:r>
              <a:rPr lang="en-US" dirty="0" smtClean="0"/>
              <a:t>Checks and Balances</a:t>
            </a:r>
          </a:p>
          <a:p>
            <a:endParaRPr lang="en-US" dirty="0" smtClean="0"/>
          </a:p>
          <a:p>
            <a:r>
              <a:rPr lang="en-US" dirty="0" smtClean="0"/>
              <a:t>Federalism</a:t>
            </a:r>
          </a:p>
          <a:p>
            <a:endParaRPr lang="en-US" dirty="0" smtClean="0"/>
          </a:p>
          <a:p>
            <a:r>
              <a:rPr lang="en-US" dirty="0" smtClean="0"/>
              <a:t>Popular Sovereignty </a:t>
            </a:r>
          </a:p>
          <a:p>
            <a:endParaRPr lang="en-US" dirty="0" smtClean="0"/>
          </a:p>
          <a:p>
            <a:r>
              <a:rPr lang="en-US" dirty="0" smtClean="0"/>
              <a:t>Republicanism</a:t>
            </a:r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52400" y="4495800"/>
            <a:ext cx="495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u="sng" dirty="0" smtClean="0">
                <a:latin typeface="Copperplate Gothic Bold" pitchFamily="34" charset="0"/>
              </a:rPr>
              <a:t>Bill of Rights- RASPP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4419600"/>
            <a:ext cx="914400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5400000">
            <a:off x="1219200" y="2209800"/>
            <a:ext cx="441960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5334000" y="4495800"/>
            <a:ext cx="381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u="sng" dirty="0" smtClean="0">
                <a:latin typeface="Copperplate Gothic Bold" pitchFamily="34" charset="0"/>
              </a:rPr>
              <a:t>Civil Rights Amendments</a:t>
            </a:r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4038600" y="5638800"/>
            <a:ext cx="243840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rot="5400000">
            <a:off x="3733800" y="2209800"/>
            <a:ext cx="441960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3429000" y="0"/>
            <a:ext cx="2514600" cy="4001095"/>
          </a:xfrm>
          <a:prstGeom prst="rect">
            <a:avLst/>
          </a:prstGeom>
          <a:noFill/>
          <a:ln w="571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u="sng" dirty="0" smtClean="0">
                <a:latin typeface="Copperplate Gothic Bold" pitchFamily="34" charset="0"/>
              </a:rPr>
              <a:t>Founding Documents</a:t>
            </a:r>
          </a:p>
          <a:p>
            <a:r>
              <a:rPr lang="en-US" sz="1600" dirty="0" smtClean="0"/>
              <a:t>Declaration of Independence</a:t>
            </a:r>
          </a:p>
          <a:p>
            <a:pPr lvl="1">
              <a:buFont typeface="Arial" pitchFamily="34" charset="0"/>
              <a:buChar char="•"/>
            </a:pPr>
            <a:r>
              <a:rPr lang="en-US" sz="1200" dirty="0" smtClean="0"/>
              <a:t>Preamble</a:t>
            </a:r>
          </a:p>
          <a:p>
            <a:pPr lvl="1"/>
            <a:endParaRPr lang="en-US" sz="1200" dirty="0" smtClean="0"/>
          </a:p>
          <a:p>
            <a:pPr lvl="1">
              <a:buFont typeface="Arial" pitchFamily="34" charset="0"/>
              <a:buChar char="•"/>
            </a:pPr>
            <a:r>
              <a:rPr lang="en-US" sz="1200" dirty="0" smtClean="0"/>
              <a:t>3 Parts</a:t>
            </a:r>
          </a:p>
          <a:p>
            <a:endParaRPr lang="en-US" sz="1600" dirty="0" smtClean="0"/>
          </a:p>
          <a:p>
            <a:r>
              <a:rPr lang="en-US" sz="1600" dirty="0" smtClean="0"/>
              <a:t>Articles of Confederation</a:t>
            </a:r>
          </a:p>
          <a:p>
            <a:endParaRPr lang="en-US" sz="1600" dirty="0" smtClean="0"/>
          </a:p>
          <a:p>
            <a:endParaRPr lang="en-US" sz="1600" dirty="0" smtClean="0"/>
          </a:p>
          <a:p>
            <a:r>
              <a:rPr lang="en-US" sz="1600" dirty="0" smtClean="0"/>
              <a:t>U.S. Constitution</a:t>
            </a:r>
          </a:p>
          <a:p>
            <a:endParaRPr lang="en-US" sz="1600" dirty="0" smtClean="0"/>
          </a:p>
          <a:p>
            <a:pPr lvl="1">
              <a:buFont typeface="Arial" pitchFamily="34" charset="0"/>
              <a:buChar char="•"/>
            </a:pPr>
            <a:r>
              <a:rPr lang="en-US" sz="1200" dirty="0" smtClean="0"/>
              <a:t>Great Compromise</a:t>
            </a:r>
          </a:p>
          <a:p>
            <a:pPr lvl="1">
              <a:buFont typeface="Arial" pitchFamily="34" charset="0"/>
              <a:buChar char="•"/>
            </a:pPr>
            <a:endParaRPr lang="en-US" sz="1200" dirty="0" smtClean="0"/>
          </a:p>
          <a:p>
            <a:pPr lvl="1">
              <a:buFont typeface="Arial" pitchFamily="34" charset="0"/>
              <a:buChar char="•"/>
            </a:pPr>
            <a:r>
              <a:rPr lang="en-US" sz="1200" dirty="0" smtClean="0"/>
              <a:t>3/5th Compromise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 rot="16200000" flipH="1">
            <a:off x="-1143000" y="1143000"/>
            <a:ext cx="6858000" cy="457200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rot="5400000" flipH="1" flipV="1">
            <a:off x="3429000" y="1143000"/>
            <a:ext cx="6858000" cy="457200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2971800" y="0"/>
            <a:ext cx="297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>
                <a:latin typeface="Copperplate Gothic Bold" pitchFamily="34" charset="0"/>
              </a:rPr>
              <a:t>American Revolution</a:t>
            </a:r>
            <a:endParaRPr lang="en-US" u="sng" dirty="0">
              <a:latin typeface="Copperplate Gothic Bold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3400" y="5334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Causes: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447800" y="17526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Significant People: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2209800" y="29718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Battles: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3581400" y="4876800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Treaty of Paris 1783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8305800" y="1143000"/>
            <a:ext cx="106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>
                <a:latin typeface="Copperplate Gothic Bold" pitchFamily="34" charset="0"/>
              </a:rPr>
              <a:t>Civil War</a:t>
            </a:r>
            <a:endParaRPr lang="en-US" u="sng" dirty="0">
              <a:latin typeface="Copperplate Gothic Bold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001000" y="17526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Causes: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6781800" y="35814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Significant People: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791200" y="49530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Battles: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0" y="6248400"/>
            <a:ext cx="3429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Effect on the Industrial Revolution: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0" y="1295400"/>
            <a:ext cx="121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>
                <a:latin typeface="Copperplate Gothic Bold" pitchFamily="34" charset="0"/>
              </a:rPr>
              <a:t>War </a:t>
            </a:r>
            <a:r>
              <a:rPr lang="en-US" sz="1200" u="sng" dirty="0" smtClean="0">
                <a:latin typeface="Copperplate Gothic Bold" pitchFamily="34" charset="0"/>
              </a:rPr>
              <a:t>of</a:t>
            </a:r>
            <a:r>
              <a:rPr lang="en-US" u="sng" dirty="0" smtClean="0">
                <a:latin typeface="Copperplate Gothic Bold" pitchFamily="34" charset="0"/>
              </a:rPr>
              <a:t> 1812</a:t>
            </a:r>
            <a:endParaRPr lang="en-US" u="sng" dirty="0">
              <a:latin typeface="Copperplate Gothic Bold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0" y="19050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Causes: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0" y="35814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Significant People: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0" y="51054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Battles: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5181600" y="6324600"/>
            <a:ext cx="266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Appomattox Courthouse: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On the back cover of the STAAR Review Folder students will paste the following map and label the regions, cities and geographic features.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plainedgeschools.org/jmolinari/territorial.bm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676400"/>
            <a:ext cx="7951305" cy="48768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0" y="0"/>
            <a:ext cx="9144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u="sng" dirty="0" smtClean="0">
                <a:latin typeface="Copperplate Gothic Bold" pitchFamily="34" charset="0"/>
              </a:rPr>
              <a:t>The United States 1776-1870 Map</a:t>
            </a:r>
          </a:p>
          <a:p>
            <a:r>
              <a:rPr lang="en-US" sz="1200" dirty="0" smtClean="0"/>
              <a:t>Label the following Regions: New England Colonies, Middle Colonies, Southern Colonies, U.S. in 1787, Louisiana Purchase, Florida, Texas Annexation, Oregon Country, Mexican Cession, and Gadsden Purchase. </a:t>
            </a:r>
          </a:p>
          <a:p>
            <a:endParaRPr lang="en-US" sz="1200" dirty="0" smtClean="0"/>
          </a:p>
          <a:p>
            <a:r>
              <a:rPr lang="en-US" sz="1200" dirty="0" smtClean="0"/>
              <a:t>Label the following cities: Boston, New York, Philadelphia, Washington D.C., Richmond, Atlanta, New Orleans, Chicago, St. Louis, San Francisco.</a:t>
            </a:r>
          </a:p>
          <a:p>
            <a:endParaRPr lang="en-US" sz="1200" dirty="0"/>
          </a:p>
          <a:p>
            <a:r>
              <a:rPr lang="en-US" sz="1200" dirty="0" smtClean="0"/>
              <a:t>Label the following geographic features: Atlantic Ocean, Appalachian Mts., Mississippi River, Rocky Mts., Pacific Ocean</a:t>
            </a:r>
            <a:endParaRPr lang="en-US" sz="1200" dirty="0"/>
          </a:p>
        </p:txBody>
      </p:sp>
      <p:sp>
        <p:nvSpPr>
          <p:cNvPr id="4" name="Rectangle 3"/>
          <p:cNvSpPr/>
          <p:nvPr/>
        </p:nvSpPr>
        <p:spPr>
          <a:xfrm>
            <a:off x="7924800" y="990600"/>
            <a:ext cx="1066800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u="sng" dirty="0" smtClean="0">
                <a:latin typeface="Copperplate Gothic Bold" pitchFamily="34" charset="0"/>
              </a:rPr>
              <a:t>New England Colonies:</a:t>
            </a:r>
          </a:p>
          <a:p>
            <a:r>
              <a:rPr lang="en-US" sz="1200" dirty="0" smtClean="0"/>
              <a:t>Geography-</a:t>
            </a:r>
          </a:p>
          <a:p>
            <a:endParaRPr lang="en-US" sz="1000" dirty="0" smtClean="0"/>
          </a:p>
          <a:p>
            <a:endParaRPr lang="en-US" sz="1000" dirty="0"/>
          </a:p>
          <a:p>
            <a:r>
              <a:rPr lang="en-US" sz="1200" dirty="0" smtClean="0"/>
              <a:t>Economy-</a:t>
            </a:r>
          </a:p>
          <a:p>
            <a:endParaRPr lang="en-US" sz="1000" dirty="0" smtClean="0"/>
          </a:p>
          <a:p>
            <a:endParaRPr lang="en-US" sz="1000" dirty="0" smtClean="0"/>
          </a:p>
          <a:p>
            <a:r>
              <a:rPr lang="en-US" sz="1200" dirty="0" smtClean="0"/>
              <a:t>Society-</a:t>
            </a:r>
          </a:p>
          <a:p>
            <a:endParaRPr lang="en-US" sz="1000" dirty="0" smtClean="0"/>
          </a:p>
          <a:p>
            <a:endParaRPr lang="en-US" sz="1000" dirty="0"/>
          </a:p>
          <a:p>
            <a:r>
              <a:rPr lang="en-US" sz="1200" u="sng" dirty="0" smtClean="0">
                <a:latin typeface="Copperplate Gothic Bold" pitchFamily="34" charset="0"/>
              </a:rPr>
              <a:t>Middle Colonies:</a:t>
            </a:r>
          </a:p>
          <a:p>
            <a:r>
              <a:rPr lang="en-US" sz="1200" dirty="0" smtClean="0"/>
              <a:t>Geography-</a:t>
            </a:r>
          </a:p>
          <a:p>
            <a:endParaRPr lang="en-US" sz="1000" dirty="0" smtClean="0"/>
          </a:p>
          <a:p>
            <a:endParaRPr lang="en-US" sz="1000" dirty="0"/>
          </a:p>
          <a:p>
            <a:r>
              <a:rPr lang="en-US" sz="1200" dirty="0" smtClean="0"/>
              <a:t>Economy-</a:t>
            </a:r>
          </a:p>
          <a:p>
            <a:endParaRPr lang="en-US" sz="1000" dirty="0" smtClean="0"/>
          </a:p>
          <a:p>
            <a:endParaRPr lang="en-US" sz="1000" dirty="0" smtClean="0"/>
          </a:p>
          <a:p>
            <a:r>
              <a:rPr lang="en-US" sz="1200" dirty="0" smtClean="0"/>
              <a:t>Society-</a:t>
            </a:r>
          </a:p>
          <a:p>
            <a:endParaRPr lang="en-US" sz="1000" dirty="0" smtClean="0"/>
          </a:p>
          <a:p>
            <a:endParaRPr lang="en-US" sz="1000" dirty="0"/>
          </a:p>
          <a:p>
            <a:r>
              <a:rPr lang="en-US" sz="1200" u="sng" dirty="0" smtClean="0">
                <a:latin typeface="Copperplate Gothic Bold" pitchFamily="34" charset="0"/>
              </a:rPr>
              <a:t>Southern Colonies: </a:t>
            </a:r>
          </a:p>
          <a:p>
            <a:r>
              <a:rPr lang="en-US" sz="1200" dirty="0" smtClean="0"/>
              <a:t>Geography-</a:t>
            </a:r>
          </a:p>
          <a:p>
            <a:endParaRPr lang="en-US" sz="1200" dirty="0" smtClean="0"/>
          </a:p>
          <a:p>
            <a:endParaRPr lang="en-US" sz="1200" dirty="0"/>
          </a:p>
          <a:p>
            <a:r>
              <a:rPr lang="en-US" sz="1200" dirty="0" smtClean="0"/>
              <a:t>Economy-</a:t>
            </a:r>
          </a:p>
          <a:p>
            <a:endParaRPr lang="en-US" sz="1200" dirty="0" smtClean="0"/>
          </a:p>
          <a:p>
            <a:endParaRPr lang="en-US" sz="1200" dirty="0" smtClean="0"/>
          </a:p>
          <a:p>
            <a:r>
              <a:rPr lang="en-US" sz="1200" dirty="0" smtClean="0"/>
              <a:t>Society-</a:t>
            </a:r>
          </a:p>
          <a:p>
            <a:endParaRPr lang="en-US" sz="12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315</Words>
  <Application>Microsoft Office PowerPoint</Application>
  <PresentationFormat>On-screen Show (4:3)</PresentationFormat>
  <Paragraphs>102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STAAR Review Folder Directions</vt:lpstr>
      <vt:lpstr>Front of the Folder- Remember to leave room for your ideas next to each vocabulary term.</vt:lpstr>
      <vt:lpstr>Supreme Court Decisions  Marbury v. Madison  McCulloch v. Maryland  Gibbons v. Ogden  Worcester v. Georgia  Dred Scott v. Sandford </vt:lpstr>
      <vt:lpstr>Inside of the folder sides 1 &amp; 2- Remember to leave room for your ideas next to each vocabulary term.</vt:lpstr>
      <vt:lpstr>Slide 5</vt:lpstr>
      <vt:lpstr>Slide 6</vt:lpstr>
      <vt:lpstr>On the back cover of the STAAR Review Folder students will paste the following map and label the regions, cities and geographic features.</vt:lpstr>
      <vt:lpstr>Slide 8</vt:lpstr>
    </vt:vector>
  </TitlesOfParts>
  <Company>FortBend ISD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Front of the Folder- Remember to leave room for your ideas next to each vocabulary term.</dc:title>
  <dc:creator>melissa.cohennickels</dc:creator>
  <cp:lastModifiedBy>jamie.bounds</cp:lastModifiedBy>
  <cp:revision>8</cp:revision>
  <dcterms:created xsi:type="dcterms:W3CDTF">2013-03-28T19:52:43Z</dcterms:created>
  <dcterms:modified xsi:type="dcterms:W3CDTF">2013-04-15T14:00:04Z</dcterms:modified>
</cp:coreProperties>
</file>